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notesMasterIdLst>
    <p:notesMasterId r:id="rId9"/>
  </p:notesMasterIdLst>
  <p:handoutMasterIdLst>
    <p:handoutMasterId r:id="rId10"/>
  </p:handoutMasterIdLst>
  <p:sldIdLst>
    <p:sldId id="790" r:id="rId2"/>
    <p:sldId id="791" r:id="rId3"/>
    <p:sldId id="792" r:id="rId4"/>
    <p:sldId id="793" r:id="rId5"/>
    <p:sldId id="794" r:id="rId6"/>
    <p:sldId id="795" r:id="rId7"/>
    <p:sldId id="796" r:id="rId8"/>
  </p:sldIdLst>
  <p:sldSz cx="9144000" cy="6858000" type="screen4x3"/>
  <p:notesSz cx="6735763" cy="986631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1F64FF41-6DB5-4612-863C-EAD5A107ECC4}">
          <p14:sldIdLst>
            <p14:sldId id="790"/>
            <p14:sldId id="791"/>
            <p14:sldId id="792"/>
            <p14:sldId id="793"/>
            <p14:sldId id="794"/>
            <p14:sldId id="795"/>
            <p14:sldId id="796"/>
          </p14:sldIdLst>
        </p14:section>
        <p14:section name="Раздел по умолчанию" id="{664F9BE4-99AF-44E9-860C-2FB16FD8C624}">
          <p14:sldIdLst/>
        </p14:section>
        <p14:section name="Раздел без заголовка" id="{C7AF7EC6-E7BF-4FF5-AC20-CA5E976E9653}">
          <p14:sldIdLst/>
        </p14:section>
        <p14:section name="Раздел без заголовка" id="{5986B9EB-1A6F-4D89-A544-A4A3DCE8FEFB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Подковыров В.Е." initials="" lastIdx="1" clrIdx="0"/>
  <p:cmAuthor id="1" name="Павленко Наталья Анатольевна" initials="ПНА" lastIdx="3" clrIdx="1"/>
  <p:cmAuthor id="2" name="Петрова Светлана Анатольевна" initials="ПСА" lastIdx="1" clrIdx="2">
    <p:extLst>
      <p:ext uri="{19B8F6BF-5375-455C-9EA6-DF929625EA0E}">
        <p15:presenceInfo xmlns:p15="http://schemas.microsoft.com/office/powerpoint/2012/main" userId="S-1-5-21-3772889800-3741502110-3338268715-4110" providerId="AD"/>
      </p:ext>
    </p:extLst>
  </p:cmAuthor>
  <p:cmAuthor id="3" name="Петрова Светлана Анатольевна" initials="ПСА [2]" lastIdx="5" clrIdx="3">
    <p:extLst>
      <p:ext uri="{19B8F6BF-5375-455C-9EA6-DF929625EA0E}">
        <p15:presenceInfo xmlns:p15="http://schemas.microsoft.com/office/powerpoint/2012/main" userId="Петрова Светлана Анатольевна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  <a:srgbClr val="D0D3EB"/>
    <a:srgbClr val="4E67C8"/>
    <a:srgbClr val="FC46C8"/>
    <a:srgbClr val="FFFFCC"/>
    <a:srgbClr val="C5E8FF"/>
    <a:srgbClr val="0000FF"/>
    <a:srgbClr val="00FF00"/>
    <a:srgbClr val="FF00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1386" autoAdjust="0"/>
  </p:normalViewPr>
  <p:slideViewPr>
    <p:cSldViewPr>
      <p:cViewPr varScale="1">
        <p:scale>
          <a:sx n="110" d="100"/>
          <a:sy n="110" d="100"/>
        </p:scale>
        <p:origin x="160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5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"/>
            <a:ext cx="2919739" cy="493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9" tIns="45361" rIns="90709" bIns="4536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9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4422" y="3"/>
            <a:ext cx="2919738" cy="493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9" tIns="45361" rIns="90709" bIns="4536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E0951E-8A06-4E30-B158-ABE482895AE7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269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0952"/>
            <a:ext cx="2919739" cy="493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9" tIns="45361" rIns="90709" bIns="4536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69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4422" y="9370952"/>
            <a:ext cx="2919738" cy="493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09" tIns="45361" rIns="90709" bIns="4536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830AE83-117C-486E-BB55-D57569B2FF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2278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2919739" cy="493790"/>
          </a:xfrm>
          <a:prstGeom prst="rect">
            <a:avLst/>
          </a:prstGeom>
        </p:spPr>
        <p:txBody>
          <a:bodyPr vert="horz" lIns="90709" tIns="45361" rIns="90709" bIns="4536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422" y="3"/>
            <a:ext cx="2919738" cy="493790"/>
          </a:xfrm>
          <a:prstGeom prst="rect">
            <a:avLst/>
          </a:prstGeom>
        </p:spPr>
        <p:txBody>
          <a:bodyPr vert="horz" lIns="90709" tIns="45361" rIns="90709" bIns="4536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81D37B6-A601-4750-A198-E9E5F326AB35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9" tIns="45361" rIns="90709" bIns="45361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416" y="4685477"/>
            <a:ext cx="5388931" cy="4440946"/>
          </a:xfrm>
          <a:prstGeom prst="rect">
            <a:avLst/>
          </a:prstGeom>
        </p:spPr>
        <p:txBody>
          <a:bodyPr vert="horz" lIns="90709" tIns="45361" rIns="90709" bIns="45361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0952"/>
            <a:ext cx="2919739" cy="493790"/>
          </a:xfrm>
          <a:prstGeom prst="rect">
            <a:avLst/>
          </a:prstGeom>
        </p:spPr>
        <p:txBody>
          <a:bodyPr vert="horz" lIns="90709" tIns="45361" rIns="90709" bIns="4536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422" y="9370952"/>
            <a:ext cx="2919738" cy="493790"/>
          </a:xfrm>
          <a:prstGeom prst="rect">
            <a:avLst/>
          </a:prstGeom>
        </p:spPr>
        <p:txBody>
          <a:bodyPr vert="horz" lIns="90709" tIns="45361" rIns="90709" bIns="4536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9EC30D7-478A-40F2-85D2-0F63170F3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2158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87B9E-EA6B-45E6-880A-E5A88003C00B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DB575-0E39-4BE2-B6ED-0D997FD2F9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976F0-791F-4B9F-A9F3-A603841984C6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B726F-7DA4-4AF8-907F-9F3C571955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89AEA-C757-4F92-A407-5C881DBACC4F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CDAD1-EAA7-4B03-B96E-B1B2B190D3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cove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1119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6E3633-B54D-476C-A9F9-CDA58C58CDF4}" type="datetimeFigureOut">
              <a:rPr lang="ru-RU"/>
              <a:pPr>
                <a:defRPr/>
              </a:pPr>
              <a:t>31.01.2024</a:t>
            </a:fld>
            <a:endParaRPr lang="ru-RU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2C9AF96-6121-4779-B775-E9FCEDD7A3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21" r:id="rId4"/>
  </p:sldLayoutIdLst>
  <p:transition spd="slow">
    <p:cover/>
  </p:transition>
  <p:txStyles>
    <p:titleStyle>
      <a:lvl1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Arial" charset="0"/>
          <a:ea typeface="+mj-ea"/>
          <a:cs typeface="+mj-cs"/>
        </a:defRPr>
      </a:lvl1pPr>
      <a:lvl2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Arial" charset="0"/>
        </a:defRPr>
      </a:lvl2pPr>
      <a:lvl3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Arial" charset="0"/>
        </a:defRPr>
      </a:lvl3pPr>
      <a:lvl4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Arial" charset="0"/>
        </a:defRPr>
      </a:lvl4pPr>
      <a:lvl5pPr marL="319088" indent="-319088" algn="r" rtl="0" eaLnBrk="0" fontAlgn="base" hangingPunct="0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Arial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Arial" charset="0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Arial" charset="0"/>
          <a:ea typeface="+mn-ea"/>
          <a:cs typeface="+mn-cs"/>
        </a:defRPr>
      </a:lvl2pPr>
      <a:lvl3pPr marL="822325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400" kern="1200">
          <a:solidFill>
            <a:srgbClr val="404040"/>
          </a:solidFill>
          <a:latin typeface="Arial" charset="0"/>
          <a:ea typeface="+mn-ea"/>
          <a:cs typeface="+mn-cs"/>
        </a:defRPr>
      </a:lvl3pPr>
      <a:lvl4pPr marL="10969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Arial" charset="0"/>
          <a:ea typeface="+mn-ea"/>
          <a:cs typeface="+mn-cs"/>
        </a:defRPr>
      </a:lvl4pPr>
      <a:lvl5pPr marL="1389063" indent="-182563" algn="l" rtl="0" eaLnBrk="0" fontAlgn="base" hangingPunct="0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Arial" charset="0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ni-fg.ru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" descr="Усолье-СибирскоеГО-ПП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6677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062235" y="912956"/>
            <a:ext cx="7704138" cy="1588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224161" y="998292"/>
            <a:ext cx="7704138" cy="1588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14282" y="1071546"/>
            <a:ext cx="1588" cy="5472113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57158" y="1214422"/>
            <a:ext cx="1588" cy="5472113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8">
            <a:extLst>
              <a:ext uri="{FF2B5EF4-FFF2-40B4-BE49-F238E27FC236}">
                <a16:creationId xmlns:a16="http://schemas.microsoft.com/office/drawing/2014/main" id="{1708F4F3-9FF5-FEB2-50A0-A20A1CC48D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509" y="6637185"/>
            <a:ext cx="8640763" cy="145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9">
            <a:extLst>
              <a:ext uri="{FF2B5EF4-FFF2-40B4-BE49-F238E27FC236}">
                <a16:creationId xmlns:a16="http://schemas.microsoft.com/office/drawing/2014/main" id="{F893AACE-7CEF-5AC1-332E-9329CEB4A6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610" y="6774150"/>
            <a:ext cx="8640763" cy="145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83FA41E-FF00-4450-BFC1-B146C63E00BF}"/>
              </a:ext>
            </a:extLst>
          </p:cNvPr>
          <p:cNvSpPr txBox="1"/>
          <p:nvPr/>
        </p:nvSpPr>
        <p:spPr>
          <a:xfrm>
            <a:off x="1115616" y="188640"/>
            <a:ext cx="77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План мероприятий по повышению финансовой грамотности населения города Усолье-Сибирское на 2024 г.</a:t>
            </a:r>
          </a:p>
        </p:txBody>
      </p:sp>
      <p:graphicFrame>
        <p:nvGraphicFramePr>
          <p:cNvPr id="18" name="Таблица 17">
            <a:extLst>
              <a:ext uri="{FF2B5EF4-FFF2-40B4-BE49-F238E27FC236}">
                <a16:creationId xmlns:a16="http://schemas.microsoft.com/office/drawing/2014/main" id="{15731E61-8E24-40EE-A3D9-C18E339391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6714247"/>
              </p:ext>
            </p:extLst>
          </p:nvPr>
        </p:nvGraphicFramePr>
        <p:xfrm>
          <a:off x="450558" y="1319302"/>
          <a:ext cx="8474566" cy="51497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25934">
                  <a:extLst>
                    <a:ext uri="{9D8B030D-6E8A-4147-A177-3AD203B41FA5}">
                      <a16:colId xmlns:a16="http://schemas.microsoft.com/office/drawing/2014/main" val="1274641211"/>
                    </a:ext>
                  </a:extLst>
                </a:gridCol>
                <a:gridCol w="1970400">
                  <a:extLst>
                    <a:ext uri="{9D8B030D-6E8A-4147-A177-3AD203B41FA5}">
                      <a16:colId xmlns:a16="http://schemas.microsoft.com/office/drawing/2014/main" val="1569445535"/>
                    </a:ext>
                  </a:extLst>
                </a:gridCol>
                <a:gridCol w="1040418">
                  <a:extLst>
                    <a:ext uri="{9D8B030D-6E8A-4147-A177-3AD203B41FA5}">
                      <a16:colId xmlns:a16="http://schemas.microsoft.com/office/drawing/2014/main" val="3875189809"/>
                    </a:ext>
                  </a:extLst>
                </a:gridCol>
                <a:gridCol w="1117089">
                  <a:extLst>
                    <a:ext uri="{9D8B030D-6E8A-4147-A177-3AD203B41FA5}">
                      <a16:colId xmlns:a16="http://schemas.microsoft.com/office/drawing/2014/main" val="77875649"/>
                    </a:ext>
                  </a:extLst>
                </a:gridCol>
                <a:gridCol w="1117089">
                  <a:extLst>
                    <a:ext uri="{9D8B030D-6E8A-4147-A177-3AD203B41FA5}">
                      <a16:colId xmlns:a16="http://schemas.microsoft.com/office/drawing/2014/main" val="1928142797"/>
                    </a:ext>
                  </a:extLst>
                </a:gridCol>
                <a:gridCol w="1268233">
                  <a:extLst>
                    <a:ext uri="{9D8B030D-6E8A-4147-A177-3AD203B41FA5}">
                      <a16:colId xmlns:a16="http://schemas.microsoft.com/office/drawing/2014/main" val="2219608119"/>
                    </a:ext>
                  </a:extLst>
                </a:gridCol>
                <a:gridCol w="35403">
                  <a:extLst>
                    <a:ext uri="{9D8B030D-6E8A-4147-A177-3AD203B41FA5}">
                      <a16:colId xmlns:a16="http://schemas.microsoft.com/office/drawing/2014/main" val="2571293775"/>
                    </a:ext>
                  </a:extLst>
                </a:gridCol>
              </a:tblGrid>
              <a:tr h="37375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Организация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Наименование мероприятия, направленного на повышение финансовой грамотности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Дата исполнения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Количество участников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200">
                          <a:effectLst/>
                        </a:rPr>
                        <a:t>Целевая аудитория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rowSpan="2">
                  <a:txBody>
                    <a:bodyPr/>
                    <a:lstStyle/>
                    <a:p>
                      <a:pPr marR="88900" algn="ctr">
                        <a:lnSpc>
                          <a:spcPct val="115000"/>
                        </a:lnSpc>
                      </a:pPr>
                      <a:r>
                        <a:rPr lang="ru-RU" sz="1200" dirty="0">
                          <a:effectLst/>
                        </a:rPr>
                        <a:t>Ответственные исполнители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70365111"/>
                  </a:ext>
                </a:extLst>
              </a:tr>
              <a:tr h="69510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7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155803139"/>
                  </a:ext>
                </a:extLst>
              </a:tr>
              <a:tr h="1048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ОСФР по Иркутской области</a:t>
                      </a:r>
                    </a:p>
                    <a:p>
                      <a:pPr marL="86360"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effectLst/>
                        </a:rPr>
                        <a:t>Ведение электронных трудовых книжек (мероприятие проведено в онлайн режиме).</a:t>
                      </a:r>
                    </a:p>
                    <a:p>
                      <a:pPr marL="57785"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>
                          <a:effectLst/>
                        </a:rPr>
                        <a:t>16.01.2024г.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357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0970"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Жители г. Усолье-Сибирское и Усольского района</a:t>
                      </a:r>
                    </a:p>
                    <a:p>
                      <a:pPr marL="69215" marR="140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Е.В. Зайцева</a:t>
                      </a:r>
                    </a:p>
                    <a:p>
                      <a:pPr marL="91440"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254683026"/>
                  </a:ext>
                </a:extLst>
              </a:tr>
              <a:tr h="10482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ОСФР по Иркутской области</a:t>
                      </a:r>
                    </a:p>
                    <a:p>
                      <a:pPr marL="86360"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effectLst/>
                        </a:rPr>
                        <a:t>Все о будущей пенсии (мероприятие проведено в онлайн режиме).</a:t>
                      </a:r>
                    </a:p>
                    <a:p>
                      <a:pPr marL="57785"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dirty="0">
                          <a:effectLst/>
                        </a:rPr>
                        <a:t>17.01.2024г.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573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0970"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Жители г. Усолье-Сибирское и Усольского района</a:t>
                      </a:r>
                    </a:p>
                    <a:p>
                      <a:pPr marL="69215" marR="140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Е.В. Зайцева</a:t>
                      </a:r>
                    </a:p>
                    <a:p>
                      <a:pPr marL="91440"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430243707"/>
                  </a:ext>
                </a:extLst>
              </a:tr>
              <a:tr h="13512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Администрация г. Усолье-Сибирское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Заседание Совета по поддержке и развитию малого и среднего предпринимательства при администрации г. Усолье-Сибирское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>
                          <a:effectLst/>
                        </a:rPr>
                        <a:t>Февраль 2024г.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effectLst/>
                        </a:rPr>
                        <a:t>50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0970"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effectLst/>
                        </a:rPr>
                        <a:t>Субъекты малого и среднего предпринимательства, самозанятые граждане.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Комитет экономического развития администрации г. Усолье-Сибирское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28713809"/>
                  </a:ext>
                </a:extLst>
              </a:tr>
              <a:tr h="6330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МБОУ "ГИМНАЗИЯ № 1"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effectLst/>
                        </a:rPr>
                        <a:t>Банк ВТБ (ПАО), Финансовая грамотность, презентация банковских продуктов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>
                          <a:effectLst/>
                        </a:rPr>
                        <a:t>19.02.2024г.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50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0970"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effectLst/>
                        </a:rPr>
                        <a:t>Преподаватели, школьники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effectLst/>
                        </a:rPr>
                        <a:t>Сидорова Татьяна Сергеевна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32798148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33695856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" descr="Усолье-СибирскоеГО-ПП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6677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062235" y="912956"/>
            <a:ext cx="7704138" cy="1588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224161" y="998292"/>
            <a:ext cx="7704138" cy="1588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14282" y="1071546"/>
            <a:ext cx="1588" cy="5472113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57158" y="1214422"/>
            <a:ext cx="1588" cy="5472113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8">
            <a:extLst>
              <a:ext uri="{FF2B5EF4-FFF2-40B4-BE49-F238E27FC236}">
                <a16:creationId xmlns:a16="http://schemas.microsoft.com/office/drawing/2014/main" id="{1708F4F3-9FF5-FEB2-50A0-A20A1CC48D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509" y="6637185"/>
            <a:ext cx="8640763" cy="145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9">
            <a:extLst>
              <a:ext uri="{FF2B5EF4-FFF2-40B4-BE49-F238E27FC236}">
                <a16:creationId xmlns:a16="http://schemas.microsoft.com/office/drawing/2014/main" id="{F893AACE-7CEF-5AC1-332E-9329CEB4A6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610" y="6774150"/>
            <a:ext cx="8640763" cy="145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83FA41E-FF00-4450-BFC1-B146C63E00BF}"/>
              </a:ext>
            </a:extLst>
          </p:cNvPr>
          <p:cNvSpPr txBox="1"/>
          <p:nvPr/>
        </p:nvSpPr>
        <p:spPr>
          <a:xfrm>
            <a:off x="1115616" y="188640"/>
            <a:ext cx="77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План мероприятий по повышению финансовой грамотности населения города Усолье-Сибирское на 2024 г.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7ABF851D-0009-45A3-92D5-FD08424F94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974749"/>
              </p:ext>
            </p:extLst>
          </p:nvPr>
        </p:nvGraphicFramePr>
        <p:xfrm>
          <a:off x="430152" y="1117527"/>
          <a:ext cx="8498147" cy="54043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42972">
                  <a:extLst>
                    <a:ext uri="{9D8B030D-6E8A-4147-A177-3AD203B41FA5}">
                      <a16:colId xmlns:a16="http://schemas.microsoft.com/office/drawing/2014/main" val="518307378"/>
                    </a:ext>
                  </a:extLst>
                </a:gridCol>
                <a:gridCol w="1861326">
                  <a:extLst>
                    <a:ext uri="{9D8B030D-6E8A-4147-A177-3AD203B41FA5}">
                      <a16:colId xmlns:a16="http://schemas.microsoft.com/office/drawing/2014/main" val="1743238343"/>
                    </a:ext>
                  </a:extLst>
                </a:gridCol>
                <a:gridCol w="1052276">
                  <a:extLst>
                    <a:ext uri="{9D8B030D-6E8A-4147-A177-3AD203B41FA5}">
                      <a16:colId xmlns:a16="http://schemas.microsoft.com/office/drawing/2014/main" val="3974464242"/>
                    </a:ext>
                  </a:extLst>
                </a:gridCol>
                <a:gridCol w="1051706">
                  <a:extLst>
                    <a:ext uri="{9D8B030D-6E8A-4147-A177-3AD203B41FA5}">
                      <a16:colId xmlns:a16="http://schemas.microsoft.com/office/drawing/2014/main" val="3666180545"/>
                    </a:ext>
                  </a:extLst>
                </a:gridCol>
                <a:gridCol w="1052276">
                  <a:extLst>
                    <a:ext uri="{9D8B030D-6E8A-4147-A177-3AD203B41FA5}">
                      <a16:colId xmlns:a16="http://schemas.microsoft.com/office/drawing/2014/main" val="1029460411"/>
                    </a:ext>
                  </a:extLst>
                </a:gridCol>
                <a:gridCol w="1537591">
                  <a:extLst>
                    <a:ext uri="{9D8B030D-6E8A-4147-A177-3AD203B41FA5}">
                      <a16:colId xmlns:a16="http://schemas.microsoft.com/office/drawing/2014/main" val="3073277800"/>
                    </a:ext>
                  </a:extLst>
                </a:gridCol>
              </a:tblGrid>
              <a:tr h="4470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МБДОУ "Д/С № 26"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Банк ВТБ (ПАО), Финансовая грамотность, презентация банковских продуктов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05.03.2024г.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140970" algn="ctr">
                        <a:lnSpc>
                          <a:spcPct val="115000"/>
                        </a:lnSpc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Сотрудники учреждения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Сидорова Татьяна Сергеевна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0197673"/>
                  </a:ext>
                </a:extLst>
              </a:tr>
              <a:tr h="6752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МБУК «Усольская городская централизованная библиотечная система» библиотека-филиал №5, ул. Луначарского, 39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effectLst/>
                        </a:rPr>
                        <a:t>Урок-путешествие «Путешествие в страну финансовой грамотности» 10+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>
                          <a:effectLst/>
                        </a:rPr>
                        <a:t>15.03.2024г.</a:t>
                      </a:r>
                    </a:p>
                    <a:p>
                      <a:pPr marL="91440"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по согласованию с аудиторией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0970"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Младшие школьники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Ходатаева Г.Н., заведующий библиотекой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42920800"/>
                  </a:ext>
                </a:extLst>
              </a:tr>
              <a:tr h="21974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Высшая народная школа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effectLst/>
                        </a:rPr>
                        <a:t>Лекторий с приглашением представителей банка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>
                          <a:effectLst/>
                        </a:rPr>
                        <a:t>Март 2024г.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effectLst/>
                        </a:rPr>
                        <a:t>25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0970"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Жители города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effectLst/>
                        </a:rPr>
                        <a:t>Кондратьева Е.Ю.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630008124"/>
                  </a:ext>
                </a:extLst>
              </a:tr>
              <a:tr h="4470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Общеобразовательные учреждения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effectLst/>
                        </a:rPr>
                        <a:t>Участие во всероссийских Неделях финансовой грамотности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>
                          <a:effectLst/>
                        </a:rPr>
                        <a:t>Март-апрель 2024г.,</a:t>
                      </a:r>
                    </a:p>
                    <a:p>
                      <a:pPr marL="91440" algn="ctr">
                        <a:lnSpc>
                          <a:spcPct val="107000"/>
                        </a:lnSpc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2500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0970"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Обучающихся</a:t>
                      </a:r>
                    </a:p>
                    <a:p>
                      <a:pPr marR="140970"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5-11 классов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Блинова О.В.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70727910"/>
                  </a:ext>
                </a:extLst>
              </a:tr>
              <a:tr h="78930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МБУК «Усольская городская централизованная библиотечная система» центральная городская библиотека, ул. Интернациональная, 32а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effectLst/>
                        </a:rPr>
                        <a:t>Выставка-рекомендация «Финансовая грамотность – залог успешной жизни» 6+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>
                          <a:effectLst/>
                        </a:rPr>
                        <a:t>Апрель 2024г.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по согласованию с аудиторией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0970"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Дошкольники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Калашникова Т.П., заведующий отделом обслуживания читателей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878209"/>
                  </a:ext>
                </a:extLst>
              </a:tr>
              <a:tr h="735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МБУК «Усольская городская централизованная библиотечная система» центральная городская библиотека, ул. Интернациональная, 32а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Брейн-ринг «Финансы – это интересно и увлекательно» 12+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>
                          <a:effectLst/>
                        </a:rPr>
                        <a:t>01.04.2024г.</a:t>
                      </a:r>
                    </a:p>
                    <a:p>
                      <a:pPr marL="91440"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по согласованию с аудиторией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40970"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Школьники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Калашникова Т.П., заведующий отделом обслуживания читателей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07894838"/>
                  </a:ext>
                </a:extLst>
              </a:tr>
              <a:tr h="73584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МБУК «Усольская городская централизованная библиотечная система» центральная городская библиотека, ул. Интернациональная, 32а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effectLst/>
                        </a:rPr>
                        <a:t>Квест-игра «Деньги любят счет» 6+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>
                          <a:effectLst/>
                        </a:rPr>
                        <a:t>01.04.2024г.</a:t>
                      </a:r>
                    </a:p>
                    <a:p>
                      <a:pPr marL="91440"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по согласованию с аудиторией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Дошкольники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Калашникова Т.П., заведующий отделом обслуживания читателей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12141220"/>
                  </a:ext>
                </a:extLst>
              </a:tr>
              <a:tr h="6296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МБУК «Усольская городская централизованная библиотечная система» библиотека-филиал №5, ул. Луначарского, 39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Брейн-ринг «Поиграем с финансами» 10+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>
                          <a:effectLst/>
                        </a:rPr>
                        <a:t>05.04.2024г.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по согласованию с аудиторией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Младшие школьники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Ходатаева Г.Н., заведующий библиотекой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48188455"/>
                  </a:ext>
                </a:extLst>
              </a:tr>
              <a:tr h="67522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ОСФР по Иркутской области</a:t>
                      </a:r>
                    </a:p>
                    <a:p>
                      <a:pPr marL="85725" algn="ctr">
                        <a:lnSpc>
                          <a:spcPct val="107000"/>
                        </a:lnSpc>
                      </a:pPr>
                      <a:r>
                        <a:rPr lang="ru-RU" sz="8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effectLst/>
                        </a:rPr>
                        <a:t>Все о будущей пенсии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>
                          <a:effectLst/>
                        </a:rPr>
                        <a:t>09.04.2024г.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30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Жители г. Усолье-Сибирское и Усольского района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effectLst/>
                        </a:rPr>
                        <a:t>Е.В. Зайцева</a:t>
                      </a:r>
                    </a:p>
                    <a:p>
                      <a:pPr marL="91440"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76506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125626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" descr="Усолье-СибирскоеГО-ПП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6677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062235" y="912956"/>
            <a:ext cx="7704138" cy="1588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224161" y="998292"/>
            <a:ext cx="7704138" cy="1588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14282" y="1071546"/>
            <a:ext cx="1588" cy="5472113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57158" y="1214422"/>
            <a:ext cx="1588" cy="5472113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8">
            <a:extLst>
              <a:ext uri="{FF2B5EF4-FFF2-40B4-BE49-F238E27FC236}">
                <a16:creationId xmlns:a16="http://schemas.microsoft.com/office/drawing/2014/main" id="{1708F4F3-9FF5-FEB2-50A0-A20A1CC48D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509" y="6637185"/>
            <a:ext cx="8640763" cy="145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9">
            <a:extLst>
              <a:ext uri="{FF2B5EF4-FFF2-40B4-BE49-F238E27FC236}">
                <a16:creationId xmlns:a16="http://schemas.microsoft.com/office/drawing/2014/main" id="{F893AACE-7CEF-5AC1-332E-9329CEB4A6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610" y="6774150"/>
            <a:ext cx="8640763" cy="145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83FA41E-FF00-4450-BFC1-B146C63E00BF}"/>
              </a:ext>
            </a:extLst>
          </p:cNvPr>
          <p:cNvSpPr txBox="1"/>
          <p:nvPr/>
        </p:nvSpPr>
        <p:spPr>
          <a:xfrm>
            <a:off x="1115616" y="188640"/>
            <a:ext cx="77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План мероприятий по повышению финансовой грамотности населения города Усолье-Сибирское на 2024 г.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D9903B98-A117-46BA-9930-D5E32EC81B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247079"/>
              </p:ext>
            </p:extLst>
          </p:nvPr>
        </p:nvGraphicFramePr>
        <p:xfrm>
          <a:off x="430152" y="1168703"/>
          <a:ext cx="8646132" cy="54684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92">
                  <a:extLst>
                    <a:ext uri="{9D8B030D-6E8A-4147-A177-3AD203B41FA5}">
                      <a16:colId xmlns:a16="http://schemas.microsoft.com/office/drawing/2014/main" val="4243023807"/>
                    </a:ext>
                  </a:extLst>
                </a:gridCol>
                <a:gridCol w="2124565">
                  <a:extLst>
                    <a:ext uri="{9D8B030D-6E8A-4147-A177-3AD203B41FA5}">
                      <a16:colId xmlns:a16="http://schemas.microsoft.com/office/drawing/2014/main" val="879371083"/>
                    </a:ext>
                  </a:extLst>
                </a:gridCol>
                <a:gridCol w="1841165">
                  <a:extLst>
                    <a:ext uri="{9D8B030D-6E8A-4147-A177-3AD203B41FA5}">
                      <a16:colId xmlns:a16="http://schemas.microsoft.com/office/drawing/2014/main" val="993509417"/>
                    </a:ext>
                  </a:extLst>
                </a:gridCol>
                <a:gridCol w="1040879">
                  <a:extLst>
                    <a:ext uri="{9D8B030D-6E8A-4147-A177-3AD203B41FA5}">
                      <a16:colId xmlns:a16="http://schemas.microsoft.com/office/drawing/2014/main" val="2401441751"/>
                    </a:ext>
                  </a:extLst>
                </a:gridCol>
                <a:gridCol w="1192988">
                  <a:extLst>
                    <a:ext uri="{9D8B030D-6E8A-4147-A177-3AD203B41FA5}">
                      <a16:colId xmlns:a16="http://schemas.microsoft.com/office/drawing/2014/main" val="1229123129"/>
                    </a:ext>
                  </a:extLst>
                </a:gridCol>
                <a:gridCol w="1169633">
                  <a:extLst>
                    <a:ext uri="{9D8B030D-6E8A-4147-A177-3AD203B41FA5}">
                      <a16:colId xmlns:a16="http://schemas.microsoft.com/office/drawing/2014/main" val="457005161"/>
                    </a:ext>
                  </a:extLst>
                </a:gridCol>
                <a:gridCol w="1239510">
                  <a:extLst>
                    <a:ext uri="{9D8B030D-6E8A-4147-A177-3AD203B41FA5}">
                      <a16:colId xmlns:a16="http://schemas.microsoft.com/office/drawing/2014/main" val="3032027692"/>
                    </a:ext>
                  </a:extLst>
                </a:gridCol>
              </a:tblGrid>
              <a:tr h="111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МБУК «Усольская городская централизованная библиотечная система» библиотека-филиал №6, пр-т Красных партизан,3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Час финансовой грамотности «История денег». 6+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17.04.2024г.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по согласованию с аудиторией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Дошкольники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</a:rPr>
                        <a:t>Жестянкина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 Е.В., заведующий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724442"/>
                  </a:ext>
                </a:extLst>
              </a:tr>
              <a:tr h="6405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МБУК «Усольская городская централизованная библиотечная система» центральная детская библиотека, ул. Сеченова, 19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Презентация книги А. Гридина «Обращайся с деньгами по-взрослому» 6+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>
                          <a:effectLst/>
                        </a:rPr>
                        <a:t>17.04.2024г.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по согласованию с аудиторией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Дошкольники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Корниенко О.С., библиотекарь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18575448"/>
                  </a:ext>
                </a:extLst>
              </a:tr>
              <a:tr h="6865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МБУК «Усольская городская централизованная библиотечная система» центральная детская библиотека, ул. Сеченова, 19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Выставка-предмет «Что я знаю о деньгах» 6+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>
                          <a:effectLst/>
                        </a:rPr>
                        <a:t>17.04.2024г.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по согласованию с аудиторией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Дошкольники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Корниенко О.С., библиотекарь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363314746"/>
                  </a:ext>
                </a:extLst>
              </a:tr>
              <a:tr h="82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ОСФР по Иркутской области</a:t>
                      </a:r>
                    </a:p>
                    <a:p>
                      <a:pPr marL="85725" algn="ctr">
                        <a:lnSpc>
                          <a:spcPct val="115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effectLst/>
                        </a:rPr>
                        <a:t>Все о будущей пенсии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>
                          <a:effectLst/>
                        </a:rPr>
                        <a:t>14.05.2024г.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30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Жители г. Усолье-Сибирское и Усольского района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Е.В. Зайцева</a:t>
                      </a:r>
                    </a:p>
                    <a:p>
                      <a:pPr marL="91440"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25186854"/>
                  </a:ext>
                </a:extLst>
              </a:tr>
              <a:tr h="546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Образовательные учреждения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Родительское собрание на тему «Финансовая грамотность начинается с семьи»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dirty="0">
                          <a:effectLst/>
                        </a:rPr>
                        <a:t>Май – июнь 2024г.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2000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Родители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Блинова О.В.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90329919"/>
                  </a:ext>
                </a:extLst>
              </a:tr>
              <a:tr h="82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ОСФР по Иркутской области</a:t>
                      </a:r>
                    </a:p>
                    <a:p>
                      <a:pPr marL="85725" algn="ctr">
                        <a:lnSpc>
                          <a:spcPct val="115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effectLst/>
                        </a:rPr>
                        <a:t>Все о будущей пенсии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>
                          <a:effectLst/>
                        </a:rPr>
                        <a:t>23.07.2024г.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30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Жители г. Усолье-Сибирское и Усольского района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Е.В. Зайцева</a:t>
                      </a:r>
                    </a:p>
                    <a:p>
                      <a:pPr marL="91440"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762082821"/>
                  </a:ext>
                </a:extLst>
              </a:tr>
              <a:tr h="8261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7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МБУК «Усольская городская централизованная библиотечная система» библиотека-филиал №6, пр-т Красных партизан, 3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Обзор-знакомство с порталом СберСова из списка проектов по финансовой грамотности Сбера «Основы финансов для клиентов СБЕРа» 55+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>
                          <a:effectLst/>
                        </a:rPr>
                        <a:t>06.09.2024г.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по согласованию с аудиторией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Пенсионеры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 err="1">
                          <a:effectLst/>
                        </a:rPr>
                        <a:t>Жестянкина</a:t>
                      </a:r>
                      <a:r>
                        <a:rPr lang="ru-RU" sz="800" dirty="0">
                          <a:effectLst/>
                        </a:rPr>
                        <a:t> Е.В., заведующий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84899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6029028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" descr="Усолье-СибирскоеГО-ПП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6677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062235" y="912956"/>
            <a:ext cx="7704138" cy="1588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224161" y="998292"/>
            <a:ext cx="7704138" cy="1588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14282" y="1071546"/>
            <a:ext cx="1588" cy="5472113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57158" y="1214422"/>
            <a:ext cx="1588" cy="5472113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8">
            <a:extLst>
              <a:ext uri="{FF2B5EF4-FFF2-40B4-BE49-F238E27FC236}">
                <a16:creationId xmlns:a16="http://schemas.microsoft.com/office/drawing/2014/main" id="{1708F4F3-9FF5-FEB2-50A0-A20A1CC48D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509" y="6637185"/>
            <a:ext cx="8640763" cy="145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9">
            <a:extLst>
              <a:ext uri="{FF2B5EF4-FFF2-40B4-BE49-F238E27FC236}">
                <a16:creationId xmlns:a16="http://schemas.microsoft.com/office/drawing/2014/main" id="{F893AACE-7CEF-5AC1-332E-9329CEB4A6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610" y="6774150"/>
            <a:ext cx="8640763" cy="145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83FA41E-FF00-4450-BFC1-B146C63E00BF}"/>
              </a:ext>
            </a:extLst>
          </p:cNvPr>
          <p:cNvSpPr txBox="1"/>
          <p:nvPr/>
        </p:nvSpPr>
        <p:spPr>
          <a:xfrm>
            <a:off x="1115616" y="188640"/>
            <a:ext cx="77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План мероприятий по повышению финансовой грамотности населения города Усолье-Сибирское на 2024 г.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F9AA9CF3-EAE5-4415-924E-9DA30B2FC4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9859410"/>
              </p:ext>
            </p:extLst>
          </p:nvPr>
        </p:nvGraphicFramePr>
        <p:xfrm>
          <a:off x="502508" y="1132337"/>
          <a:ext cx="8457215" cy="54252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044">
                  <a:extLst>
                    <a:ext uri="{9D8B030D-6E8A-4147-A177-3AD203B41FA5}">
                      <a16:colId xmlns:a16="http://schemas.microsoft.com/office/drawing/2014/main" val="468581543"/>
                    </a:ext>
                  </a:extLst>
                </a:gridCol>
                <a:gridCol w="2077674">
                  <a:extLst>
                    <a:ext uri="{9D8B030D-6E8A-4147-A177-3AD203B41FA5}">
                      <a16:colId xmlns:a16="http://schemas.microsoft.com/office/drawing/2014/main" val="3618817853"/>
                    </a:ext>
                  </a:extLst>
                </a:gridCol>
                <a:gridCol w="1800935">
                  <a:extLst>
                    <a:ext uri="{9D8B030D-6E8A-4147-A177-3AD203B41FA5}">
                      <a16:colId xmlns:a16="http://schemas.microsoft.com/office/drawing/2014/main" val="2171880750"/>
                    </a:ext>
                  </a:extLst>
                </a:gridCol>
                <a:gridCol w="1018136">
                  <a:extLst>
                    <a:ext uri="{9D8B030D-6E8A-4147-A177-3AD203B41FA5}">
                      <a16:colId xmlns:a16="http://schemas.microsoft.com/office/drawing/2014/main" val="3721323638"/>
                    </a:ext>
                  </a:extLst>
                </a:gridCol>
                <a:gridCol w="1017585">
                  <a:extLst>
                    <a:ext uri="{9D8B030D-6E8A-4147-A177-3AD203B41FA5}">
                      <a16:colId xmlns:a16="http://schemas.microsoft.com/office/drawing/2014/main" val="2449466068"/>
                    </a:ext>
                  </a:extLst>
                </a:gridCol>
                <a:gridCol w="1018136">
                  <a:extLst>
                    <a:ext uri="{9D8B030D-6E8A-4147-A177-3AD203B41FA5}">
                      <a16:colId xmlns:a16="http://schemas.microsoft.com/office/drawing/2014/main" val="2032386638"/>
                    </a:ext>
                  </a:extLst>
                </a:gridCol>
                <a:gridCol w="1487705">
                  <a:extLst>
                    <a:ext uri="{9D8B030D-6E8A-4147-A177-3AD203B41FA5}">
                      <a16:colId xmlns:a16="http://schemas.microsoft.com/office/drawing/2014/main" val="3528865594"/>
                    </a:ext>
                  </a:extLst>
                </a:gridCol>
              </a:tblGrid>
              <a:tr h="5675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ГБПОУ ИО УТСО</a:t>
                      </a:r>
                    </a:p>
                    <a:p>
                      <a:pPr marL="85725" algn="ctr">
                        <a:lnSpc>
                          <a:spcPct val="115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Банк ВТБ (ПАО), Финансовая грамотность, презентация банковских продуктов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10.09.2024г.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150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Студенты, преподаватели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Сидорова Татьяна Сергеевна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3473925"/>
                  </a:ext>
                </a:extLst>
              </a:tr>
              <a:tr h="8571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ОСФР по Иркутской области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effectLst/>
                        </a:rPr>
                        <a:t>Ведение электронных трудовых книжек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>
                          <a:effectLst/>
                        </a:rPr>
                        <a:t>17.09.2024г.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30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Жители г. Усолье-Сибирское и Усольского района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Е.В. Зайцева</a:t>
                      </a:r>
                    </a:p>
                    <a:p>
                      <a:pPr marL="91440"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68230691"/>
                  </a:ext>
                </a:extLst>
              </a:tr>
              <a:tr h="447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Совет ветеранов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Лекторий с приглашением представителей банка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>
                          <a:effectLst/>
                        </a:rPr>
                        <a:t>Сентябрь 2024г.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25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Ветераны педагогического труда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Барахтенко В.Ф.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25070755"/>
                  </a:ext>
                </a:extLst>
              </a:tr>
              <a:tr h="664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МБУК «Усольская городская централизованная библиотечная система» библиотека-филиал №4, ул. </a:t>
                      </a:r>
                      <a:r>
                        <a:rPr lang="ru-RU" sz="800" b="1" dirty="0" err="1">
                          <a:solidFill>
                            <a:schemeClr val="tx1"/>
                          </a:solidFill>
                          <a:effectLst/>
                        </a:rPr>
                        <a:t>Стопани</a:t>
                      </a: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, 87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Познавательный час «Азбука финансовой грамотности» 12+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>
                          <a:effectLst/>
                        </a:rPr>
                        <a:t>09.10.2024г.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по согласованию с аудиторией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Школьники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Росеева Г.В., заведующий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01246999"/>
                  </a:ext>
                </a:extLst>
              </a:tr>
              <a:tr h="664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МБУК «Усольская городская централизованная библиотечная система» центральная детская библиотека, ул. Сеченова, 19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Час полезной информации «Что я знаю о финансах?» 12+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>
                          <a:effectLst/>
                        </a:rPr>
                        <a:t>16.10.2024г.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по согласованию с аудиторией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Школьники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Майорова И.В., библиотекарь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518160684"/>
                  </a:ext>
                </a:extLst>
              </a:tr>
              <a:tr h="664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МБУК «Усольская городская централизованная библиотечная система» центральная детская библиотека, ул. Сеченова, 19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Выставка-информина «Азбука финансовой грамотности» 12+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>
                          <a:effectLst/>
                        </a:rPr>
                        <a:t>16.10.2024г.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по согласованию с аудиторией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Школьники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Майорова И.В., библиотекарь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24375001"/>
                  </a:ext>
                </a:extLst>
              </a:tr>
              <a:tr h="447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Родительский открытый университет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Родительские встречи «Финансовая грамотность: как формировать?»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>
                          <a:effectLst/>
                        </a:rPr>
                        <a:t>Октябрь 2024г.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effectLst/>
                        </a:rPr>
                        <a:t>150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Родители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Шестакова О.И.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90055026"/>
                  </a:ext>
                </a:extLst>
              </a:tr>
              <a:tr h="4473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Общеобразовательные учреждения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D0D3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Участие во всероссийских Неделях финансовой грамотности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>
                          <a:effectLst/>
                        </a:rPr>
                        <a:t>Октябрь-ноябрь 2024г.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2500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Обучающиеся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5-11 классов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Блинова О.В.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504742361"/>
                  </a:ext>
                </a:extLst>
              </a:tr>
              <a:tr h="6646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МБУК «Усольская городская централизованная библиотечная система» центральная детская библиотека, ул. Сеченова, 19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Исторический час «Откуда появились деньги» 12+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>
                          <a:effectLst/>
                        </a:rPr>
                        <a:t>18.11.2024г.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по согласованию с аудиторией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Школьники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effectLst/>
                        </a:rPr>
                        <a:t>Андреева С.Н., библиотекарь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533200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6939991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" descr="Усолье-СибирскоеГО-ПП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6677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062235" y="912956"/>
            <a:ext cx="7704138" cy="1588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224161" y="998292"/>
            <a:ext cx="7704138" cy="1588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14282" y="1071546"/>
            <a:ext cx="1588" cy="5472113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57158" y="1214422"/>
            <a:ext cx="1588" cy="5472113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8">
            <a:extLst>
              <a:ext uri="{FF2B5EF4-FFF2-40B4-BE49-F238E27FC236}">
                <a16:creationId xmlns:a16="http://schemas.microsoft.com/office/drawing/2014/main" id="{1708F4F3-9FF5-FEB2-50A0-A20A1CC48D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509" y="6637185"/>
            <a:ext cx="8640763" cy="145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9">
            <a:extLst>
              <a:ext uri="{FF2B5EF4-FFF2-40B4-BE49-F238E27FC236}">
                <a16:creationId xmlns:a16="http://schemas.microsoft.com/office/drawing/2014/main" id="{F893AACE-7CEF-5AC1-332E-9329CEB4A6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610" y="6774150"/>
            <a:ext cx="8640763" cy="145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83FA41E-FF00-4450-BFC1-B146C63E00BF}"/>
              </a:ext>
            </a:extLst>
          </p:cNvPr>
          <p:cNvSpPr txBox="1"/>
          <p:nvPr/>
        </p:nvSpPr>
        <p:spPr>
          <a:xfrm>
            <a:off x="1115616" y="188640"/>
            <a:ext cx="77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План мероприятий по повышению финансовой грамотности населения города Усолье-Сибирское на 2024 г.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F984E177-AEE2-4E2B-9B60-A2787BCA0E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3659662"/>
              </p:ext>
            </p:extLst>
          </p:nvPr>
        </p:nvGraphicFramePr>
        <p:xfrm>
          <a:off x="402107" y="1145035"/>
          <a:ext cx="8637586" cy="5406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7392">
                  <a:extLst>
                    <a:ext uri="{9D8B030D-6E8A-4147-A177-3AD203B41FA5}">
                      <a16:colId xmlns:a16="http://schemas.microsoft.com/office/drawing/2014/main" val="902889754"/>
                    </a:ext>
                  </a:extLst>
                </a:gridCol>
                <a:gridCol w="2122427">
                  <a:extLst>
                    <a:ext uri="{9D8B030D-6E8A-4147-A177-3AD203B41FA5}">
                      <a16:colId xmlns:a16="http://schemas.microsoft.com/office/drawing/2014/main" val="521713980"/>
                    </a:ext>
                  </a:extLst>
                </a:gridCol>
                <a:gridCol w="1839345">
                  <a:extLst>
                    <a:ext uri="{9D8B030D-6E8A-4147-A177-3AD203B41FA5}">
                      <a16:colId xmlns:a16="http://schemas.microsoft.com/office/drawing/2014/main" val="1069777898"/>
                    </a:ext>
                  </a:extLst>
                </a:gridCol>
                <a:gridCol w="1039851">
                  <a:extLst>
                    <a:ext uri="{9D8B030D-6E8A-4147-A177-3AD203B41FA5}">
                      <a16:colId xmlns:a16="http://schemas.microsoft.com/office/drawing/2014/main" val="2956061816"/>
                    </a:ext>
                  </a:extLst>
                </a:gridCol>
                <a:gridCol w="1039286">
                  <a:extLst>
                    <a:ext uri="{9D8B030D-6E8A-4147-A177-3AD203B41FA5}">
                      <a16:colId xmlns:a16="http://schemas.microsoft.com/office/drawing/2014/main" val="28564578"/>
                    </a:ext>
                  </a:extLst>
                </a:gridCol>
                <a:gridCol w="1039851">
                  <a:extLst>
                    <a:ext uri="{9D8B030D-6E8A-4147-A177-3AD203B41FA5}">
                      <a16:colId xmlns:a16="http://schemas.microsoft.com/office/drawing/2014/main" val="863077282"/>
                    </a:ext>
                  </a:extLst>
                </a:gridCol>
                <a:gridCol w="1519434">
                  <a:extLst>
                    <a:ext uri="{9D8B030D-6E8A-4147-A177-3AD203B41FA5}">
                      <a16:colId xmlns:a16="http://schemas.microsoft.com/office/drawing/2014/main" val="193161120"/>
                    </a:ext>
                  </a:extLst>
                </a:gridCol>
              </a:tblGrid>
              <a:tr h="664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МБУК «Усольская городская централизованная библиотечная система» центральная детская библиотека, ул. Сеченова, 19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Выставка-справка «История денег» 12+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</a:rPr>
                        <a:t>18.11.2024г.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</a:rPr>
                        <a:t>по согласованию с аудиторией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b="0">
                          <a:solidFill>
                            <a:schemeClr val="tx1"/>
                          </a:solidFill>
                          <a:effectLst/>
                        </a:rPr>
                        <a:t>Школьники</a:t>
                      </a:r>
                      <a:endParaRPr lang="ru-RU" sz="8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Андреева С.Н., библиотекарь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0588705"/>
                  </a:ext>
                </a:extLst>
              </a:tr>
              <a:tr h="7005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МБУК «Усольская городская централизованная библиотечная система» детская библиотека филиал №7, пр-т Комсомольский, 61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Занимательная игра «Деньги любят счёт» 6+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>
                          <a:effectLst/>
                        </a:rPr>
                        <a:t>20.11.2024г.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по согласованию с аудиторией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Дошкольники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Кисмерёшкина Н.И., заведующий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11550239"/>
                  </a:ext>
                </a:extLst>
              </a:tr>
              <a:tr h="8564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ОСФР по Иркутской области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Ведение электронных трудовых книжек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>
                          <a:effectLst/>
                        </a:rPr>
                        <a:t>20.11.2024г.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30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Жители г. Усолье-Сибирское и Усольского района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Е.В. Зайцева</a:t>
                      </a:r>
                    </a:p>
                    <a:p>
                      <a:pPr marL="91440"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0572269"/>
                  </a:ext>
                </a:extLst>
              </a:tr>
              <a:tr h="664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МБУК «Усольская городская централизованная библиотечная система» центральная детская библиотека, ул. Сеченова, 19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effectLst/>
                        </a:rPr>
                        <a:t>Выставка-витрина «Все, что хочешь покупай!» 6+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>
                          <a:effectLst/>
                        </a:rPr>
                        <a:t>15.12.2024г.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по согласованию с аудиторией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Дошкольники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Ковтоногова А.Н., заведующий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046721983"/>
                  </a:ext>
                </a:extLst>
              </a:tr>
              <a:tr h="664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МБУК «Усольская городская централизованная библиотечная система» центральная детская библиотека, ул. Сеченова, 19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Сюжетно-ролевая игра по финансовой грамотности «Магазин игрушек» 6+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>
                          <a:effectLst/>
                        </a:rPr>
                        <a:t>15.12.2024г.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по согласованию с аудиторией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Дошкольники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Ковтоногова А.Н., заведующий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97507481"/>
                  </a:ext>
                </a:extLst>
              </a:tr>
              <a:tr h="8564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ОСФР по Иркутской области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Ведение электронных трудовых книжек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>
                          <a:effectLst/>
                        </a:rPr>
                        <a:t>18.12.2024г.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30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Жители г. Усолье-Сибирское и Усольского района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Е.В. Зайцева</a:t>
                      </a:r>
                    </a:p>
                    <a:p>
                      <a:pPr marL="91440"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202147024"/>
                  </a:ext>
                </a:extLst>
              </a:tr>
              <a:tr h="10011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Администрация г. Усолье-Сибирское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Заседание Совета по поддержке и развитию малого и среднего предпринимательства при администрации г. Усолье-Сибирское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Декабрь 2024г.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50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Субъекты малого и среднего предпринимательства, самозанятые граждане.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effectLst/>
                        </a:rPr>
                        <a:t>Комитет экономического развития администрации г. Усолье-Сибирское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574576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647430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" descr="Усолье-СибирскоеГО-ПП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6677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062235" y="912956"/>
            <a:ext cx="7704138" cy="1588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224161" y="998292"/>
            <a:ext cx="7704138" cy="1588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14282" y="1071546"/>
            <a:ext cx="1588" cy="5472113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57158" y="1214422"/>
            <a:ext cx="1588" cy="5472113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8">
            <a:extLst>
              <a:ext uri="{FF2B5EF4-FFF2-40B4-BE49-F238E27FC236}">
                <a16:creationId xmlns:a16="http://schemas.microsoft.com/office/drawing/2014/main" id="{1708F4F3-9FF5-FEB2-50A0-A20A1CC48D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509" y="6637185"/>
            <a:ext cx="8640763" cy="145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9">
            <a:extLst>
              <a:ext uri="{FF2B5EF4-FFF2-40B4-BE49-F238E27FC236}">
                <a16:creationId xmlns:a16="http://schemas.microsoft.com/office/drawing/2014/main" id="{F893AACE-7CEF-5AC1-332E-9329CEB4A6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610" y="6774150"/>
            <a:ext cx="8640763" cy="145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83FA41E-FF00-4450-BFC1-B146C63E00BF}"/>
              </a:ext>
            </a:extLst>
          </p:cNvPr>
          <p:cNvSpPr txBox="1"/>
          <p:nvPr/>
        </p:nvSpPr>
        <p:spPr>
          <a:xfrm>
            <a:off x="1115616" y="188640"/>
            <a:ext cx="77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План мероприятий по повышению финансовой грамотности населения города Усолье-Сибирское на 2024 г.</a:t>
            </a: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D3F0ADAD-B965-4B4D-8E3C-3503D18BAB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758605"/>
              </p:ext>
            </p:extLst>
          </p:nvPr>
        </p:nvGraphicFramePr>
        <p:xfrm>
          <a:off x="415723" y="1103262"/>
          <a:ext cx="8510988" cy="54469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821">
                  <a:extLst>
                    <a:ext uri="{9D8B030D-6E8A-4147-A177-3AD203B41FA5}">
                      <a16:colId xmlns:a16="http://schemas.microsoft.com/office/drawing/2014/main" val="1488856314"/>
                    </a:ext>
                  </a:extLst>
                </a:gridCol>
                <a:gridCol w="2076342">
                  <a:extLst>
                    <a:ext uri="{9D8B030D-6E8A-4147-A177-3AD203B41FA5}">
                      <a16:colId xmlns:a16="http://schemas.microsoft.com/office/drawing/2014/main" val="1839245345"/>
                    </a:ext>
                  </a:extLst>
                </a:gridCol>
                <a:gridCol w="1812386">
                  <a:extLst>
                    <a:ext uri="{9D8B030D-6E8A-4147-A177-3AD203B41FA5}">
                      <a16:colId xmlns:a16="http://schemas.microsoft.com/office/drawing/2014/main" val="4294607149"/>
                    </a:ext>
                  </a:extLst>
                </a:gridCol>
                <a:gridCol w="1024610">
                  <a:extLst>
                    <a:ext uri="{9D8B030D-6E8A-4147-A177-3AD203B41FA5}">
                      <a16:colId xmlns:a16="http://schemas.microsoft.com/office/drawing/2014/main" val="648018668"/>
                    </a:ext>
                  </a:extLst>
                </a:gridCol>
                <a:gridCol w="1024054">
                  <a:extLst>
                    <a:ext uri="{9D8B030D-6E8A-4147-A177-3AD203B41FA5}">
                      <a16:colId xmlns:a16="http://schemas.microsoft.com/office/drawing/2014/main" val="3917595934"/>
                    </a:ext>
                  </a:extLst>
                </a:gridCol>
                <a:gridCol w="1024610">
                  <a:extLst>
                    <a:ext uri="{9D8B030D-6E8A-4147-A177-3AD203B41FA5}">
                      <a16:colId xmlns:a16="http://schemas.microsoft.com/office/drawing/2014/main" val="3877287174"/>
                    </a:ext>
                  </a:extLst>
                </a:gridCol>
                <a:gridCol w="1497165">
                  <a:extLst>
                    <a:ext uri="{9D8B030D-6E8A-4147-A177-3AD203B41FA5}">
                      <a16:colId xmlns:a16="http://schemas.microsoft.com/office/drawing/2014/main" val="2253098019"/>
                    </a:ext>
                  </a:extLst>
                </a:gridCol>
              </a:tblGrid>
              <a:tr h="746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Совет молодых специалистов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</a:rPr>
                        <a:t>Челлендж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 «Задания, направленные на формирование функциональной грамотности у обучающихся»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Декабрь 2024г.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130810" algn="ctr">
                        <a:lnSpc>
                          <a:spcPct val="107000"/>
                        </a:lnSpc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Молодые педагоги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Гудкова Е.А.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192833"/>
                  </a:ext>
                </a:extLst>
              </a:tr>
              <a:tr h="4942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МБДОУ "ДС № 34"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Банк ВТБ (ПАО), Финансовая грамотность, презентация банковских продуктов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В течении года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50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Преподаватели, учащейся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Сидорова Татьяна Сергеевна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04888452"/>
                  </a:ext>
                </a:extLst>
              </a:tr>
              <a:tr h="4942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МБУДО "ДЮСШ №1"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Банк ВТБ (ПАО), Финансовая грамотность, презентация банковских продуктов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В течении года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35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Преподаватели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Сидорова Татьяна Сергеевна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48603483"/>
                  </a:ext>
                </a:extLst>
              </a:tr>
              <a:tr h="4942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ОГБУСО "КЦСОН Г. УСОЛЬЕ-СИБИРСКОЕ И УСОЛЬСКОГО РАЙОНА"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Банк ВТБ (ПАО), Финансовая грамотность, презентация банковских продуктов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В течении года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70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Сотрудники учреждения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Сидорова Татьяна Сергеевна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44209132"/>
                  </a:ext>
                </a:extLst>
              </a:tr>
              <a:tr h="4942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МБОУ "ЛИЦЕЙ №1"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Банк ВТБ (ПАО), Финансовая грамотность, презентация банковских продуктов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В течении года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35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Преподаватели, школьники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Сидорова Татьяна Сергеевна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24438092"/>
                  </a:ext>
                </a:extLst>
              </a:tr>
              <a:tr h="4942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b="1">
                          <a:solidFill>
                            <a:schemeClr val="tx1"/>
                          </a:solidFill>
                          <a:effectLst/>
                        </a:rPr>
                        <a:t>ОГКУ ДО СШОР "ОЛИМПИЕЦ"</a:t>
                      </a:r>
                      <a:endParaRPr lang="ru-RU" sz="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Банк ВТБ (ПАО), Финансовая грамотность, презентация банковских продуктов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В течении года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27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Преподаватели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Сидорова Татьяна Сергеевна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15684404"/>
                  </a:ext>
                </a:extLst>
              </a:tr>
              <a:tr h="4942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МБОУ "СОШ № 12"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Банк ВТБ (ПАО), Финансовая грамотность, презентация банковских продуктов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В течении года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70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Преподаватели, учащейся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Сидорова Татьяна Сергеевна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272594651"/>
                  </a:ext>
                </a:extLst>
              </a:tr>
              <a:tr h="4942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МБОУ "СРЕДНЯЯ ОБЩЕОБРАЗОВАТЕЛЬНАЯ ШКОЛА №2"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Банк ВТБ (ПАО), Финансовая грамотность, презентация банковских продуктов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В течении года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70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Преподаватели, учащейся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Сидорова Татьяна Сергеевна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646199132"/>
                  </a:ext>
                </a:extLst>
              </a:tr>
              <a:tr h="4942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ГАПОУ ИО "УИТ"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Банк ВТБ (ПАО), Финансовая грамотность, презентация банковских продуктов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В течении года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150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Студенты, преподаватели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Сидорова Татьяна Сергеевна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731721988"/>
                  </a:ext>
                </a:extLst>
              </a:tr>
              <a:tr h="7464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Общеобразовательные учреждения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Участие в проекте "Онлайн-уроки по финансовой грамотности для школьников" на сайте </a:t>
                      </a:r>
                      <a:r>
                        <a:rPr lang="ru-RU" sz="800" u="sng">
                          <a:effectLst/>
                          <a:hlinkClick r:id="rId3"/>
                        </a:rPr>
                        <a:t>https://dni-fg.ru/</a:t>
                      </a:r>
                      <a:r>
                        <a:rPr lang="ru-RU" sz="800">
                          <a:effectLst/>
                        </a:rPr>
                        <a:t> обучающихся 8-11 классов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21590"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В течении года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2500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ctr">
                        <a:lnSpc>
                          <a:spcPct val="107000"/>
                        </a:lnSpc>
                      </a:pPr>
                      <a:r>
                        <a:rPr lang="ru-RU" sz="800">
                          <a:effectLst/>
                        </a:rPr>
                        <a:t>Обучающиеся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8-11 классов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>
                          <a:effectLst/>
                        </a:rPr>
                        <a:t>Блинова О.В.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197900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3005838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7" descr="Усолье-СибирскоеГО-ПП-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66775" cy="108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1062235" y="912956"/>
            <a:ext cx="7704138" cy="1588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Line 4"/>
          <p:cNvSpPr>
            <a:spLocks noChangeShapeType="1"/>
          </p:cNvSpPr>
          <p:nvPr/>
        </p:nvSpPr>
        <p:spPr bwMode="auto">
          <a:xfrm>
            <a:off x="1224161" y="998292"/>
            <a:ext cx="7704138" cy="1588"/>
          </a:xfrm>
          <a:prstGeom prst="line">
            <a:avLst/>
          </a:prstGeom>
          <a:noFill/>
          <a:ln w="9525">
            <a:solidFill>
              <a:srgbClr val="33CC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14282" y="1071546"/>
            <a:ext cx="1588" cy="5472113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Line 6"/>
          <p:cNvSpPr>
            <a:spLocks noChangeShapeType="1"/>
          </p:cNvSpPr>
          <p:nvPr/>
        </p:nvSpPr>
        <p:spPr bwMode="auto">
          <a:xfrm>
            <a:off x="357158" y="1214422"/>
            <a:ext cx="1588" cy="5472113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5" name="Line 8">
            <a:extLst>
              <a:ext uri="{FF2B5EF4-FFF2-40B4-BE49-F238E27FC236}">
                <a16:creationId xmlns:a16="http://schemas.microsoft.com/office/drawing/2014/main" id="{1708F4F3-9FF5-FEB2-50A0-A20A1CC48D0A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509" y="6637185"/>
            <a:ext cx="8640763" cy="145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" name="Line 9">
            <a:extLst>
              <a:ext uri="{FF2B5EF4-FFF2-40B4-BE49-F238E27FC236}">
                <a16:creationId xmlns:a16="http://schemas.microsoft.com/office/drawing/2014/main" id="{F893AACE-7CEF-5AC1-332E-9329CEB4A62D}"/>
              </a:ext>
            </a:extLst>
          </p:cNvPr>
          <p:cNvSpPr>
            <a:spLocks noChangeShapeType="1"/>
          </p:cNvSpPr>
          <p:nvPr/>
        </p:nvSpPr>
        <p:spPr bwMode="auto">
          <a:xfrm>
            <a:off x="125610" y="6774150"/>
            <a:ext cx="8640763" cy="1455"/>
          </a:xfrm>
          <a:prstGeom prst="line">
            <a:avLst/>
          </a:prstGeom>
          <a:noFill/>
          <a:ln w="9525">
            <a:solidFill>
              <a:srgbClr val="FFCC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83FA41E-FF00-4450-BFC1-B146C63E00BF}"/>
              </a:ext>
            </a:extLst>
          </p:cNvPr>
          <p:cNvSpPr txBox="1"/>
          <p:nvPr/>
        </p:nvSpPr>
        <p:spPr>
          <a:xfrm>
            <a:off x="1115616" y="188640"/>
            <a:ext cx="7704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/>
              <a:t>План мероприятий по повышению финансовой грамотности населения города Усолье-Сибирское на 2024 г.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A043DB1B-DCE6-41DF-92CB-903B72CF77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7830977"/>
              </p:ext>
            </p:extLst>
          </p:nvPr>
        </p:nvGraphicFramePr>
        <p:xfrm>
          <a:off x="459915" y="1292922"/>
          <a:ext cx="8421913" cy="21707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400">
                  <a:extLst>
                    <a:ext uri="{9D8B030D-6E8A-4147-A177-3AD203B41FA5}">
                      <a16:colId xmlns:a16="http://schemas.microsoft.com/office/drawing/2014/main" val="4212280484"/>
                    </a:ext>
                  </a:extLst>
                </a:gridCol>
                <a:gridCol w="2080491">
                  <a:extLst>
                    <a:ext uri="{9D8B030D-6E8A-4147-A177-3AD203B41FA5}">
                      <a16:colId xmlns:a16="http://schemas.microsoft.com/office/drawing/2014/main" val="2531180814"/>
                    </a:ext>
                  </a:extLst>
                </a:gridCol>
                <a:gridCol w="1793419">
                  <a:extLst>
                    <a:ext uri="{9D8B030D-6E8A-4147-A177-3AD203B41FA5}">
                      <a16:colId xmlns:a16="http://schemas.microsoft.com/office/drawing/2014/main" val="819517989"/>
                    </a:ext>
                  </a:extLst>
                </a:gridCol>
                <a:gridCol w="1013886">
                  <a:extLst>
                    <a:ext uri="{9D8B030D-6E8A-4147-A177-3AD203B41FA5}">
                      <a16:colId xmlns:a16="http://schemas.microsoft.com/office/drawing/2014/main" val="3291679667"/>
                    </a:ext>
                  </a:extLst>
                </a:gridCol>
                <a:gridCol w="1013336">
                  <a:extLst>
                    <a:ext uri="{9D8B030D-6E8A-4147-A177-3AD203B41FA5}">
                      <a16:colId xmlns:a16="http://schemas.microsoft.com/office/drawing/2014/main" val="1902168245"/>
                    </a:ext>
                  </a:extLst>
                </a:gridCol>
                <a:gridCol w="1013886">
                  <a:extLst>
                    <a:ext uri="{9D8B030D-6E8A-4147-A177-3AD203B41FA5}">
                      <a16:colId xmlns:a16="http://schemas.microsoft.com/office/drawing/2014/main" val="534749845"/>
                    </a:ext>
                  </a:extLst>
                </a:gridCol>
                <a:gridCol w="1481495">
                  <a:extLst>
                    <a:ext uri="{9D8B030D-6E8A-4147-A177-3AD203B41FA5}">
                      <a16:colId xmlns:a16="http://schemas.microsoft.com/office/drawing/2014/main" val="871310632"/>
                    </a:ext>
                  </a:extLst>
                </a:gridCol>
              </a:tblGrid>
              <a:tr h="6776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b="1" dirty="0">
                          <a:solidFill>
                            <a:schemeClr val="tx1"/>
                          </a:solidFill>
                          <a:effectLst/>
                        </a:rPr>
                        <a:t>МБОУ «Гимназия №9»</a:t>
                      </a:r>
                      <a:endParaRPr lang="ru-RU" sz="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Муниципальная методическая площадка «Функциональная грамотность как условие повышения гимназического образования»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В течении года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300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marR="130810" algn="ctr">
                        <a:lnSpc>
                          <a:spcPct val="107000"/>
                        </a:lnSpc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Обучающиеся</a:t>
                      </a:r>
                    </a:p>
                    <a:p>
                      <a:pPr marR="130810" algn="ctr">
                        <a:lnSpc>
                          <a:spcPct val="107000"/>
                        </a:lnSpc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5-9 классов,</a:t>
                      </a:r>
                    </a:p>
                    <a:p>
                      <a:pPr marR="130810" algn="ctr">
                        <a:lnSpc>
                          <a:spcPct val="107000"/>
                        </a:lnSpc>
                      </a:pP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педагоги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b="0" dirty="0" err="1">
                          <a:solidFill>
                            <a:schemeClr val="tx1"/>
                          </a:solidFill>
                          <a:effectLst/>
                        </a:rPr>
                        <a:t>Быргазова</a:t>
                      </a:r>
                      <a:r>
                        <a:rPr lang="ru-RU" sz="800" b="0" dirty="0">
                          <a:solidFill>
                            <a:schemeClr val="tx1"/>
                          </a:solidFill>
                          <a:effectLst/>
                        </a:rPr>
                        <a:t> Ю.А.</a:t>
                      </a:r>
                      <a:endParaRPr lang="ru-RU" sz="8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rgbClr val="E9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6264259"/>
                  </a:ext>
                </a:extLst>
              </a:tr>
              <a:tr h="9531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b="1" dirty="0">
                          <a:effectLst/>
                        </a:rPr>
                        <a:t>МБОУ «СОШ №12»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Муниципальная методическая площадка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«Межпредметное и метапредметное образовательное событие как ресурс формирования функциональной грамотности»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В течении года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400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ctr">
                        <a:lnSpc>
                          <a:spcPct val="107000"/>
                        </a:lnSpc>
                      </a:pPr>
                      <a:r>
                        <a:rPr lang="ru-RU" sz="800">
                          <a:effectLst/>
                        </a:rPr>
                        <a:t>Обучающиеся</a:t>
                      </a:r>
                    </a:p>
                    <a:p>
                      <a:pPr marR="130810" algn="ctr">
                        <a:lnSpc>
                          <a:spcPct val="107000"/>
                        </a:lnSpc>
                      </a:pPr>
                      <a:r>
                        <a:rPr lang="ru-RU" sz="800">
                          <a:effectLst/>
                        </a:rPr>
                        <a:t>5-11 классов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Мельникова Н.А.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2363681"/>
                  </a:ext>
                </a:extLst>
              </a:tr>
              <a:tr h="53993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r>
                        <a:rPr lang="ru-RU" sz="800" b="1" dirty="0">
                          <a:effectLst/>
                        </a:rPr>
                        <a:t>МБДОУ «Детский сад №2»</a:t>
                      </a:r>
                      <a:endParaRPr lang="ru-RU" sz="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Открытая методическая площадка «Формирование основ финансовой грамотности у дошкольников»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В течении года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>
                          <a:effectLst/>
                        </a:rPr>
                        <a:t>100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130810" algn="ctr">
                        <a:lnSpc>
                          <a:spcPct val="107000"/>
                        </a:lnSpc>
                      </a:pPr>
                      <a:r>
                        <a:rPr lang="ru-RU" sz="800">
                          <a:effectLst/>
                        </a:rPr>
                        <a:t>Родители, воспитанники, педагоги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800" dirty="0" err="1">
                          <a:effectLst/>
                        </a:rPr>
                        <a:t>Проказина</a:t>
                      </a:r>
                      <a:r>
                        <a:rPr lang="ru-RU" sz="800" dirty="0">
                          <a:effectLst/>
                        </a:rPr>
                        <a:t> А.А.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9495420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9608133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34721</TotalTime>
  <Words>1696</Words>
  <Application>Microsoft Office PowerPoint</Application>
  <PresentationFormat>Экран (4:3)</PresentationFormat>
  <Paragraphs>350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Georgia</vt:lpstr>
      <vt:lpstr>Times New Roman</vt:lpstr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Татьяна</dc:creator>
  <cp:lastModifiedBy>Соболевский Евгений Геннадьевич</cp:lastModifiedBy>
  <cp:revision>3047</cp:revision>
  <cp:lastPrinted>2023-11-28T02:44:54Z</cp:lastPrinted>
  <dcterms:created xsi:type="dcterms:W3CDTF">2014-02-09T13:57:43Z</dcterms:created>
  <dcterms:modified xsi:type="dcterms:W3CDTF">2024-01-31T08:16:19Z</dcterms:modified>
</cp:coreProperties>
</file>