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7" r:id="rId2"/>
    <p:sldId id="600" r:id="rId3"/>
    <p:sldId id="685" r:id="rId4"/>
    <p:sldId id="631" r:id="rId5"/>
    <p:sldId id="690" r:id="rId6"/>
    <p:sldId id="683" r:id="rId7"/>
    <p:sldId id="660" r:id="rId8"/>
    <p:sldId id="657" r:id="rId9"/>
    <p:sldId id="658" r:id="rId10"/>
    <p:sldId id="733" r:id="rId11"/>
    <p:sldId id="662" r:id="rId12"/>
    <p:sldId id="735" r:id="rId13"/>
    <p:sldId id="736" r:id="rId14"/>
    <p:sldId id="740" r:id="rId15"/>
    <p:sldId id="702" r:id="rId16"/>
    <p:sldId id="737" r:id="rId17"/>
    <p:sldId id="738" r:id="rId18"/>
    <p:sldId id="739" r:id="rId19"/>
    <p:sldId id="713" r:id="rId20"/>
    <p:sldId id="675" r:id="rId21"/>
    <p:sldId id="715" r:id="rId22"/>
    <p:sldId id="717" r:id="rId23"/>
    <p:sldId id="718" r:id="rId24"/>
    <p:sldId id="722" r:id="rId25"/>
    <p:sldId id="724" r:id="rId26"/>
    <p:sldId id="725" r:id="rId27"/>
    <p:sldId id="726" r:id="rId28"/>
    <p:sldId id="727" r:id="rId2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99FF33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71" autoAdjust="0"/>
    <p:restoredTop sz="96207" autoAdjust="0"/>
  </p:normalViewPr>
  <p:slideViewPr>
    <p:cSldViewPr>
      <p:cViewPr varScale="1">
        <p:scale>
          <a:sx n="111" d="100"/>
          <a:sy n="111" d="100"/>
        </p:scale>
        <p:origin x="207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0" y="74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-1548" y="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68D7018A-F3AF-44E2-8277-0C591E983419}" type="datetimeFigureOut">
              <a:rPr lang="ru-RU"/>
              <a:pPr>
                <a:defRPr/>
              </a:pPr>
              <a:t>28.03.2024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252E340E-529B-4753-89B3-73773EFCE60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1421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6AE2751-99B6-45B8-A98B-E0AB472351EE}" type="datetimeFigureOut">
              <a:rPr lang="ru-RU"/>
              <a:pPr>
                <a:defRPr/>
              </a:pPr>
              <a:t>28.03.2024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E02B3EB-59C6-404A-BE4E-4DE101BAEFA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90609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62180C-DA47-481D-84A2-BD7CB37183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dirty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4213"/>
            <a:ext cx="4573588" cy="3430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z="10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2E0D3-F8D8-4136-9BF4-D1D5B298FD93}" type="slidenum">
              <a:rPr lang="ru-RU" altLang="ru-RU" smtClean="0"/>
              <a:pPr/>
              <a:t>2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490102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5075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02B3EB-59C6-404A-BE4E-4DE101BAEFAD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D1B11-8F9F-4A45-9985-C9A3ED947401}" type="datetime1">
              <a:rPr lang="ru-RU" smtClean="0"/>
              <a:pPr>
                <a:defRPr/>
              </a:pPr>
              <a:t>28.03.2024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Проектирование и строительство КОС с активными вторичными отстойниками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3530F-AD56-4524-A734-2FA888D451E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478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FE088-256D-4662-9925-32F2D43ECD52}" type="datetime1">
              <a:rPr lang="ru-RU" smtClean="0"/>
              <a:pPr>
                <a:defRPr/>
              </a:pPr>
              <a:t>28.03.2024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Проектирование и строительство КОС с активными вторичными отстойниками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8BC72-3D1D-4BBA-90EF-28A520595CD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9027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C19A4-241E-406D-9C9E-F505582CCD4F}" type="datetime1">
              <a:rPr lang="ru-RU" smtClean="0"/>
              <a:pPr>
                <a:defRPr/>
              </a:pPr>
              <a:t>28.03.2024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Проектирование и строительство КОС с активными вторичными отстойниками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F7F4C-F038-4449-A8EA-161C166E8F8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4807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5B322-C172-4654-B828-CD8BB2DAB554}" type="datetime1">
              <a:rPr lang="ru-RU" smtClean="0"/>
              <a:pPr>
                <a:defRPr/>
              </a:pPr>
              <a:t>28.03.2024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Проектирование и строительство КОС с активными вторичными отстойниками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A7046-6065-4820-8042-8DA86443DC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642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2D779-969F-456B-BD2E-C4CB97745130}" type="datetime1">
              <a:rPr lang="ru-RU" smtClean="0"/>
              <a:pPr>
                <a:defRPr/>
              </a:pPr>
              <a:t>28.03.2024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Проектирование и строительство КОС с активными вторичными отстойниками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8F127-0F5D-4DC6-A6E1-9B398816858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9246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404F4-DF1F-4080-9B4E-EA9B79C25828}" type="datetime1">
              <a:rPr lang="ru-RU" smtClean="0"/>
              <a:pPr>
                <a:defRPr/>
              </a:pPr>
              <a:t>28.03.2024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Проектирование и строительство КОС с активными вторичными отстойниками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D09DE-399A-460B-A3DF-F18D1E517C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870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86609-FBE0-4D8F-B259-8FE10CCC933D}" type="datetime1">
              <a:rPr lang="ru-RU" smtClean="0"/>
              <a:pPr>
                <a:defRPr/>
              </a:pPr>
              <a:t>28.03.2024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Проектирование и строительство КОС с активными вторичными отстойниками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B84F9-8747-4FC6-97EE-8D467914FC3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3801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6DE1B-12AC-4D61-AF51-3B9A70136733}" type="datetime1">
              <a:rPr lang="ru-RU" smtClean="0"/>
              <a:pPr>
                <a:defRPr/>
              </a:pPr>
              <a:t>28.03.2024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Проектирование и строительство КОС с активными вторичными отстойниками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16531-E1DC-4105-AB25-78315949AE8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4911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20C2E-E8AD-4941-9A31-1C5A83BEE0E4}" type="datetime1">
              <a:rPr lang="ru-RU" smtClean="0"/>
              <a:pPr>
                <a:defRPr/>
              </a:pPr>
              <a:t>28.03.2024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Проектирование и строительство КОС с активными вторичными отстойниками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F6494-C33C-4D53-8AED-5AAB7EC1896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9298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F597D-9DA5-4376-8D4F-1F6F7C1265A4}" type="datetime1">
              <a:rPr lang="ru-RU" smtClean="0"/>
              <a:pPr>
                <a:defRPr/>
              </a:pPr>
              <a:t>28.03.2024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Проектирование и строительство КОС с активными вторичными отстойниками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EC245-E72E-4D43-9637-23A7B0A0DBB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7711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686BA-D3F3-4789-854A-69CE31A24EED}" type="datetime1">
              <a:rPr lang="ru-RU" smtClean="0"/>
              <a:pPr>
                <a:defRPr/>
              </a:pPr>
              <a:t>28.03.2024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Проектирование и строительство КОС с активными вторичными отстойниками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FBE71-69D1-4048-A413-24467FA43D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9795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D7209CD-FEBF-4150-8CF7-D9ACB88F4ADD}" type="datetime1">
              <a:rPr lang="ru-RU" smtClean="0"/>
              <a:pPr>
                <a:defRPr/>
              </a:pPr>
              <a:t>28.03.2024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 dirty="0"/>
              <a:t>Проектирование и строительство КОС с активными вторичными отстойниками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5CE4C25-1923-4F3C-80DA-D7EC11EFB6F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ctrTitle"/>
          </p:nvPr>
        </p:nvSpPr>
        <p:spPr>
          <a:xfrm>
            <a:off x="539552" y="561454"/>
            <a:ext cx="8117006" cy="1596950"/>
          </a:xfrm>
        </p:spPr>
        <p:txBody>
          <a:bodyPr rtlCol="0">
            <a:no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2800" b="1" dirty="0">
                <a:solidFill>
                  <a:schemeClr val="tx2"/>
                </a:solidFill>
              </a:rPr>
              <a:t>Строительство канализационных очистных сооружений на территории города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Усолье-Сибирское</a:t>
            </a:r>
            <a:endParaRPr lang="ru-RU" sz="2500" b="1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16238" y="4508508"/>
            <a:ext cx="5129212" cy="581025"/>
          </a:xfrm>
        </p:spPr>
        <p:txBody>
          <a:bodyPr/>
          <a:lstStyle/>
          <a:p>
            <a:pPr algn="l" eaLnBrk="1" hangingPunct="1"/>
            <a:endParaRPr lang="ru-RU" dirty="0">
              <a:solidFill>
                <a:schemeClr val="tx2"/>
              </a:solidFill>
            </a:endParaRPr>
          </a:p>
          <a:p>
            <a:pPr algn="l" eaLnBrk="1" hangingPunct="1"/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492896"/>
            <a:ext cx="3868534" cy="2867546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sp>
        <p:nvSpPr>
          <p:cNvPr id="14" name="Rectangle 7"/>
          <p:cNvSpPr txBox="1">
            <a:spLocks noChangeArrowheads="1"/>
          </p:cNvSpPr>
          <p:nvPr/>
        </p:nvSpPr>
        <p:spPr bwMode="auto">
          <a:xfrm>
            <a:off x="1706692" y="5993610"/>
            <a:ext cx="1857196" cy="30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1600" b="1">
                <a:solidFill>
                  <a:schemeClr val="tx2"/>
                </a:solidFill>
              </a:rPr>
              <a:t>2024 </a:t>
            </a:r>
            <a:r>
              <a:rPr lang="ru-RU" sz="1600" b="1" dirty="0">
                <a:solidFill>
                  <a:schemeClr val="tx2"/>
                </a:solidFill>
              </a:rPr>
              <a:t>г.</a:t>
            </a:r>
            <a:endParaRPr lang="ru-RU" sz="1600" b="1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Rectangle 7"/>
          <p:cNvSpPr txBox="1">
            <a:spLocks noChangeArrowheads="1"/>
          </p:cNvSpPr>
          <p:nvPr/>
        </p:nvSpPr>
        <p:spPr bwMode="auto">
          <a:xfrm>
            <a:off x="323528" y="3212981"/>
            <a:ext cx="4608512" cy="1363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800" b="1" dirty="0">
                <a:solidFill>
                  <a:schemeClr val="accent1"/>
                </a:solidFill>
              </a:rPr>
              <a:t>Прогрессивная ресурсосберегающая технология глубокой биологической очистки сточных вод </a:t>
            </a:r>
          </a:p>
          <a:p>
            <a:r>
              <a:rPr lang="ru-RU" sz="1800" b="1" dirty="0">
                <a:solidFill>
                  <a:schemeClr val="accent1"/>
                </a:solidFill>
              </a:rPr>
              <a:t>с активными вторичными </a:t>
            </a:r>
          </a:p>
          <a:p>
            <a:r>
              <a:rPr lang="ru-RU" sz="1800" b="1" dirty="0">
                <a:solidFill>
                  <a:schemeClr val="accent1"/>
                </a:solidFill>
              </a:rPr>
              <a:t>отстойниками (АВО)</a:t>
            </a: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761611CD-657E-5145-9332-7DA8E98B0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381328"/>
            <a:ext cx="1125980" cy="37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3F6494-C33C-4D53-8AED-5AAB7EC1896C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6143644"/>
            <a:ext cx="1125980" cy="37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Механическая очистка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571480"/>
            <a:ext cx="4357718" cy="30396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/>
          <a:srcRect b="9882"/>
          <a:stretch/>
        </p:blipFill>
        <p:spPr>
          <a:xfrm>
            <a:off x="4429124" y="571480"/>
            <a:ext cx="4514380" cy="30506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2844" y="3643314"/>
            <a:ext cx="88583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cs typeface="Arial" panose="020B0604020202020204" pitchFamily="34" charset="0"/>
              </a:rPr>
              <a:t>Принцип работы: </a:t>
            </a:r>
            <a:r>
              <a:rPr lang="ru-RU" sz="1400" dirty="0"/>
              <a:t>В здании механической очистки располагаются три комплексные автоматические линии механической очистки (грубая механическая очистка), обеспечивающие задержание, промывку и обезвоживание отбросов крупностью более 3 мм и песка, а также удаление свободноплавающего жира и других плавающих веществ. </a:t>
            </a:r>
          </a:p>
          <a:p>
            <a:pPr algn="just"/>
            <a:r>
              <a:rPr lang="ru-RU" sz="1400" dirty="0"/>
              <a:t>Сточные воды после обработки на грубой механической очистке самотеком подаются на тонкую механическую очистку в виде трех ротационных сит, в которых очищаются от оставшихся механических загрязнений, размером более 1 мм, а также волокнистых загрязнений.</a:t>
            </a:r>
          </a:p>
          <a:p>
            <a:pPr algn="just"/>
            <a:r>
              <a:rPr lang="ru-RU" sz="1400" dirty="0"/>
              <a:t>Задержанные и обработанные оборудованием </a:t>
            </a:r>
            <a:r>
              <a:rPr lang="ru-RU" sz="1400" dirty="0" err="1"/>
              <a:t>мехпредочистки</a:t>
            </a:r>
            <a:r>
              <a:rPr lang="ru-RU" sz="1400" dirty="0"/>
              <a:t> отбросы, песок подаются в полиэтиленовые рукава, герметично упаковываются и размещаются для дальнейшей транспортировки в мусорные контейнеры.</a:t>
            </a:r>
            <a:endParaRPr lang="ru-RU" sz="1400" b="1" dirty="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6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j-lt"/>
              </a:rPr>
              <a:t>Характеристики оборудования мехочистки и количество удаляемых отбросов и песка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1652449"/>
              </p:ext>
            </p:extLst>
          </p:nvPr>
        </p:nvGraphicFramePr>
        <p:xfrm>
          <a:off x="428598" y="714359"/>
          <a:ext cx="8358247" cy="5616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5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45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30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30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65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895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11191">
                <a:tc rowSpan="2">
                  <a:txBody>
                    <a:bodyPr/>
                    <a:lstStyle/>
                    <a:p>
                      <a:r>
                        <a:rPr lang="ru-RU" sz="1800" dirty="0"/>
                        <a:t>№ п/п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800" dirty="0"/>
                        <a:t>Оборудование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800" dirty="0"/>
                        <a:t>Количество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Производительность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119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Номинальная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Максимальная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1191">
                <a:tc>
                  <a:txBody>
                    <a:bodyPr/>
                    <a:lstStyle/>
                    <a:p>
                      <a:r>
                        <a:rPr lang="ru-RU" sz="1800" dirty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Решетки с прозорами 3мм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3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150 л/сек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195 л/сек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1191">
                <a:tc>
                  <a:txBody>
                    <a:bodyPr/>
                    <a:lstStyle/>
                    <a:p>
                      <a:r>
                        <a:rPr lang="ru-RU" sz="1800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Аэрируемые песколовки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3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150 л/сек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195 л/сек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1191">
                <a:tc>
                  <a:txBody>
                    <a:bodyPr/>
                    <a:lstStyle/>
                    <a:p>
                      <a:r>
                        <a:rPr lang="ru-RU" sz="1800" dirty="0"/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Ротационные сита с прозором 1мм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3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150 л/сек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195 л/сек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1191">
                <a:tc gridSpan="6"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Количество удаляемых</a:t>
                      </a:r>
                      <a:r>
                        <a:rPr lang="ru-RU" sz="1800" baseline="0" dirty="0"/>
                        <a:t> отбросов</a:t>
                      </a:r>
                      <a:endParaRPr lang="ru-RU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1191">
                <a:tc>
                  <a:txBody>
                    <a:bodyPr/>
                    <a:lstStyle/>
                    <a:p>
                      <a:r>
                        <a:rPr lang="ru-RU" sz="1800" dirty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Отбросы решеток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2 300 </a:t>
                      </a:r>
                      <a:r>
                        <a:rPr lang="ru-RU" sz="1800" dirty="0"/>
                        <a:t>л/</a:t>
                      </a:r>
                      <a:r>
                        <a:rPr lang="ru-RU" sz="1800" dirty="0" err="1"/>
                        <a:t>сут</a:t>
                      </a:r>
                      <a:endParaRPr lang="ru-RU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839,4 м3/год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1191">
                <a:tc>
                  <a:txBody>
                    <a:bodyPr/>
                    <a:lstStyle/>
                    <a:p>
                      <a:r>
                        <a:rPr lang="ru-RU" sz="1800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Отбросы ротационных сит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2 491</a:t>
                      </a:r>
                      <a:r>
                        <a:rPr lang="ru-RU" sz="1800" dirty="0"/>
                        <a:t> л/сут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909,3 м3/год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11191">
                <a:tc>
                  <a:txBody>
                    <a:bodyPr/>
                    <a:lstStyle/>
                    <a:p>
                      <a:r>
                        <a:rPr lang="ru-RU" sz="1800" dirty="0"/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Песок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1 399</a:t>
                      </a:r>
                      <a:r>
                        <a:rPr lang="ru-RU" sz="1800" dirty="0"/>
                        <a:t> л/сут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510,6 </a:t>
                      </a:r>
                      <a:r>
                        <a:rPr lang="ru-RU" sz="1800" dirty="0"/>
                        <a:t> м3/год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381328"/>
            <a:ext cx="1125980" cy="37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3F6494-C33C-4D53-8AED-5AAB7EC1896C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3F6494-C33C-4D53-8AED-5AAB7EC1896C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cs typeface="Times New Roman" panose="02020603050405020304" pitchFamily="18" charset="0"/>
              </a:rPr>
              <a:t>Биологическая очистка в интегрированном биологическом реакторе</a:t>
            </a:r>
            <a:endParaRPr lang="ru-RU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6143644"/>
            <a:ext cx="1125980" cy="37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E:\Сергей работа\Все работы\ЭКОБИЛДИНГ\предварительные\водако\презентации\Крайний вариант\фото Бати\7.ИБР в работ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642918"/>
            <a:ext cx="4286312" cy="3214734"/>
          </a:xfrm>
          <a:prstGeom prst="rect">
            <a:avLst/>
          </a:prstGeom>
          <a:noFill/>
        </p:spPr>
      </p:pic>
      <p:pic>
        <p:nvPicPr>
          <p:cNvPr id="6" name="Picture 3" descr="E:\Сергей работа\Все работы\ЭКОБИЛДИНГ\предварительные\водако\презентации\Крайний вариант\фото Бати\6.2.ИБР.Испытания аэраци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642918"/>
            <a:ext cx="4190642" cy="321470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4282" y="3929066"/>
            <a:ext cx="86439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cs typeface="Arial" panose="020B0604020202020204" pitchFamily="34" charset="0"/>
              </a:rPr>
              <a:t>Принцип работы: </a:t>
            </a:r>
            <a:r>
              <a:rPr lang="ru-RU" sz="1400" dirty="0">
                <a:cs typeface="Times New Roman" panose="02020603050405020304" pitchFamily="18" charset="0"/>
              </a:rPr>
              <a:t>Процесс биологической очистки реализован в интегрированном биологическом реакторе (ИБР) со свободноплавающей биомассой. </a:t>
            </a:r>
            <a:r>
              <a:rPr lang="ru-RU" sz="1400" dirty="0" err="1">
                <a:cs typeface="Times New Roman" panose="02020603050405020304" pitchFamily="18" charset="0"/>
              </a:rPr>
              <a:t>Биореактор</a:t>
            </a:r>
            <a:r>
              <a:rPr lang="ru-RU" sz="1400" dirty="0">
                <a:cs typeface="Times New Roman" panose="02020603050405020304" pitchFamily="18" charset="0"/>
              </a:rPr>
              <a:t> состоит из 3-линий, каждая из которых разделена на технологические зоны: анаэробную, обеспечивающую высокую эффективность биологического (</a:t>
            </a:r>
            <a:r>
              <a:rPr lang="ru-RU" sz="1400" dirty="0" err="1">
                <a:cs typeface="Times New Roman" panose="02020603050405020304" pitchFamily="18" charset="0"/>
              </a:rPr>
              <a:t>безреагентного</a:t>
            </a:r>
            <a:r>
              <a:rPr lang="ru-RU" sz="1400" dirty="0">
                <a:cs typeface="Times New Roman" panose="02020603050405020304" pitchFamily="18" charset="0"/>
              </a:rPr>
              <a:t>) удаления фосфора, </a:t>
            </a:r>
            <a:r>
              <a:rPr lang="ru-RU" sz="1400" dirty="0" err="1">
                <a:cs typeface="Times New Roman" panose="02020603050405020304" pitchFamily="18" charset="0"/>
              </a:rPr>
              <a:t>аноксидную</a:t>
            </a:r>
            <a:r>
              <a:rPr lang="ru-RU" sz="1400" dirty="0">
                <a:cs typeface="Times New Roman" panose="02020603050405020304" pitchFamily="18" charset="0"/>
              </a:rPr>
              <a:t>, обеспечивающую высокую степень денитрификации нитратов и нитритов, аэробную зону для нитрификации.  Непосредственно в аэробную зону встроен осветлитель с комбинированными слоями взвешенного осадка (подробнее следующий слайд). С зонами сблокирован </a:t>
            </a:r>
            <a:r>
              <a:rPr lang="ru-RU" sz="1400" dirty="0" err="1">
                <a:cs typeface="Times New Roman" panose="02020603050405020304" pitchFamily="18" charset="0"/>
              </a:rPr>
              <a:t>предзагуститель</a:t>
            </a:r>
            <a:r>
              <a:rPr lang="ru-RU" sz="1400" dirty="0">
                <a:cs typeface="Times New Roman" panose="02020603050405020304" pitchFamily="18" charset="0"/>
              </a:rPr>
              <a:t> ила и иловый резервуар. ИБР выполнен в железобетонной емкости с  бетонными перегородками.  В анаэробной, </a:t>
            </a:r>
            <a:r>
              <a:rPr lang="ru-RU" sz="1400" dirty="0" err="1">
                <a:cs typeface="Times New Roman" panose="02020603050405020304" pitchFamily="18" charset="0"/>
              </a:rPr>
              <a:t>аноксидной</a:t>
            </a:r>
            <a:r>
              <a:rPr lang="ru-RU" sz="1400" dirty="0">
                <a:cs typeface="Times New Roman" panose="02020603050405020304" pitchFamily="18" charset="0"/>
              </a:rPr>
              <a:t> зонах, иловом резервуаре установлены мешалки и вертикальные осевые </a:t>
            </a:r>
            <a:r>
              <a:rPr lang="ru-RU" sz="1400" dirty="0" err="1">
                <a:cs typeface="Times New Roman" panose="02020603050405020304" pitchFamily="18" charset="0"/>
              </a:rPr>
              <a:t>рециркуляционные</a:t>
            </a:r>
            <a:r>
              <a:rPr lang="ru-RU" sz="1400" dirty="0">
                <a:cs typeface="Times New Roman" panose="02020603050405020304" pitchFamily="18" charset="0"/>
              </a:rPr>
              <a:t>  насосы.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3F6494-C33C-4D53-8AED-5AAB7EC1896C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Илоотделение</a:t>
            </a:r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осветлителях со взвешенным слоем осадка</a:t>
            </a:r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381328"/>
            <a:ext cx="1125980" cy="37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E:\Сергей работа\Все работы\ЭКОБИЛДИНГ\предварительные\водако\презентации\Крайний вариант\фото Бати\6.4.ИБР.Сепаратор в работе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1480"/>
            <a:ext cx="4000162" cy="3000396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009" y="500042"/>
            <a:ext cx="5350991" cy="33575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2844" y="3857628"/>
            <a:ext cx="871543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cs typeface="Arial" panose="020B0604020202020204" pitchFamily="34" charset="0"/>
              </a:rPr>
              <a:t>Принцип работы: </a:t>
            </a:r>
            <a:r>
              <a:rPr lang="ru-RU" sz="1400" dirty="0"/>
              <a:t>Отделение воды из иловой смеси происходит в интегрированных в аэробную зону осветлителях со взвешенным слоем осадка (сепараторы). Забор возвратного ила осуществляется через специальные карманы с заборными щелевидными окнами на уровне разделения взвешенных слоев при помощи </a:t>
            </a:r>
            <a:r>
              <a:rPr lang="ru-RU" sz="1400" dirty="0" err="1">
                <a:ea typeface="Calibri" pitchFamily="34" charset="0"/>
                <a:cs typeface="Times New Roman" pitchFamily="18" charset="0"/>
              </a:rPr>
              <a:t>рециркуляционных</a:t>
            </a:r>
            <a:r>
              <a:rPr lang="ru-RU" sz="1400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/>
              <a:t>насосов. </a:t>
            </a:r>
            <a:r>
              <a:rPr lang="ru-RU" sz="1400" dirty="0">
                <a:ea typeface="Calibri" pitchFamily="34" charset="0"/>
                <a:cs typeface="Times New Roman" pitchFamily="18" charset="0"/>
              </a:rPr>
              <a:t>В каждом </a:t>
            </a:r>
            <a:r>
              <a:rPr lang="ru-RU" sz="1400" dirty="0"/>
              <a:t>сепараторе </a:t>
            </a:r>
            <a:r>
              <a:rPr lang="ru-RU" sz="1400" dirty="0">
                <a:ea typeface="Calibri" pitchFamily="34" charset="0"/>
                <a:cs typeface="Times New Roman" pitchFamily="18" charset="0"/>
              </a:rPr>
              <a:t>работает один </a:t>
            </a:r>
            <a:r>
              <a:rPr lang="ru-RU" sz="1400" dirty="0" err="1">
                <a:ea typeface="Calibri" pitchFamily="34" charset="0"/>
                <a:cs typeface="Times New Roman" pitchFamily="18" charset="0"/>
              </a:rPr>
              <a:t>рециркуляционный</a:t>
            </a:r>
            <a:r>
              <a:rPr lang="ru-RU" sz="1400" dirty="0">
                <a:ea typeface="Calibri" pitchFamily="34" charset="0"/>
                <a:cs typeface="Times New Roman" pitchFamily="18" charset="0"/>
              </a:rPr>
              <a:t> насос, который через два симметричных трубопровода забирает возвратный ил из двух трубопроводных систем. На выходе из каждого илового кармана установлены специальные диафрагмы. Диафрагмы подобранны таким образом, что расход </a:t>
            </a:r>
            <a:r>
              <a:rPr lang="ru-RU" sz="1400" dirty="0" err="1">
                <a:ea typeface="Calibri" pitchFamily="34" charset="0"/>
                <a:cs typeface="Times New Roman" pitchFamily="18" charset="0"/>
              </a:rPr>
              <a:t>рециркулируемой</a:t>
            </a:r>
            <a:r>
              <a:rPr lang="ru-RU" sz="1400" dirty="0">
                <a:ea typeface="Calibri" pitchFamily="34" charset="0"/>
                <a:cs typeface="Times New Roman" pitchFamily="18" charset="0"/>
              </a:rPr>
              <a:t> иловой смеси из каждого кармана имеет равную величину. Это обеспечивает продольную устойчивость взвешенных слоев ила. </a:t>
            </a:r>
          </a:p>
          <a:p>
            <a:pPr algn="just"/>
            <a:r>
              <a:rPr lang="ru-RU" sz="1400" dirty="0"/>
              <a:t>Очищенная вода отводиться при помощи гребенчатых лотков-желобов, расположенных на уровне поверхности очищенной воды.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6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23528" y="44624"/>
            <a:ext cx="8568951" cy="36004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rPr>
              <a:t>Системы удаления плавающих веществ с поверхности АВО</a:t>
            </a:r>
          </a:p>
        </p:txBody>
      </p:sp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381328"/>
            <a:ext cx="1125980" cy="37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464315" y="705177"/>
            <a:ext cx="8215370" cy="181588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Для удаления с поверхности</a:t>
            </a:r>
            <a:r>
              <a:rPr kumimoji="0" lang="ru-RU" sz="1600" b="1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АВО плавающих веществ в проектах предусмотрены: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-</a:t>
            </a:r>
            <a:r>
              <a:rPr kumimoji="0" 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тиллбург-система гидравлического отсасывания жировых пленок с поверхности очищенной воды в зоне сепарации;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-</a:t>
            </a:r>
            <a:r>
              <a:rPr kumimoji="0" 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поплавковое сгребное устройство в АВО.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708920"/>
            <a:ext cx="4896544" cy="3534786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3F6494-C33C-4D53-8AED-5AAB7EC1896C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9779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381328"/>
            <a:ext cx="1125980" cy="37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6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+mj-lt"/>
              </a:rPr>
              <a:t>Аэрационная система.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247793" y="116632"/>
            <a:ext cx="8423275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altLang="ru-RU" sz="2000" dirty="0">
                <a:solidFill>
                  <a:schemeClr val="bg1"/>
                </a:solidFill>
                <a:latin typeface="+mj-lt"/>
                <a:cs typeface="Arial" charset="0"/>
              </a:rPr>
              <a:t>	</a:t>
            </a:r>
            <a:endParaRPr lang="en-GB" altLang="ru-RU" sz="2000" dirty="0">
              <a:solidFill>
                <a:schemeClr val="bg1"/>
              </a:solidFill>
              <a:latin typeface="+mj-lt"/>
              <a:cs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2844" y="692696"/>
            <a:ext cx="885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      </a:t>
            </a:r>
            <a:endParaRPr lang="ru-RU" b="1" dirty="0">
              <a:latin typeface="+mn-lt"/>
            </a:endParaRPr>
          </a:p>
          <a:p>
            <a:pPr algn="just"/>
            <a:endParaRPr lang="ru-RU" b="1" dirty="0"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3607" y="836712"/>
            <a:ext cx="845678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     </a:t>
            </a:r>
            <a:r>
              <a:rPr lang="ru-RU" sz="2000" b="1" dirty="0">
                <a:latin typeface="+mj-lt"/>
              </a:rPr>
              <a:t>В проекте применена низконапорная система аэрации с применением трубчатых мембранных аэраторов. В отличие от дисковых аэраторов, срок службы которых 7-10 лет, срок службы мембранных аэраторов свыше 12 лет. Основным преимуществом трубчатых мембранных аэраторов являются их составные части, которые выполнены из стойких к коррозии материалов, что значительно увеличивает срок их службы. </a:t>
            </a:r>
          </a:p>
          <a:p>
            <a:pPr algn="just"/>
            <a:r>
              <a:rPr lang="ru-RU" sz="2000" b="1" dirty="0">
                <a:latin typeface="+mj-lt"/>
              </a:rPr>
              <a:t>     Плети трубчатых мембранных аэраторов укладываются по всей длине зоны нитрификации ИБР. </a:t>
            </a:r>
          </a:p>
          <a:p>
            <a:pPr algn="just"/>
            <a:r>
              <a:rPr lang="ru-RU" sz="2000" b="1" dirty="0">
                <a:latin typeface="+mj-lt"/>
              </a:rPr>
              <a:t>     Каждая плеть оборудована краном, с помощью которого можно перекрыть подачу воздуха на конкретную плеть аэраторов. Краны расположены на мостиках для обслуживающего персонала. </a:t>
            </a:r>
          </a:p>
          <a:p>
            <a:pPr algn="just"/>
            <a:r>
              <a:rPr lang="ru-RU" sz="2000" b="1" dirty="0">
                <a:latin typeface="+mj-lt"/>
              </a:rPr>
              <a:t>     Это техническое решение, примененное в проекте, очень важно, поскольку, при выходе из строя одной плети аэраторов, дает возможность системе работать. Ремонт и замену аэраторов можно провести в процессе планового ремонта, для чего потребуется опорожнение всех емкостей.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0A7046-6065-4820-8042-8DA86443DCE8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051263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257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sz="2000" b="1" dirty="0">
                <a:solidFill>
                  <a:schemeClr val="bg1">
                    <a:lumMod val="95000"/>
                  </a:schemeClr>
                </a:solidFill>
              </a:rPr>
              <a:t>Удаление избыточного ила и его обработка</a:t>
            </a:r>
            <a:r>
              <a:rPr lang="ru-RU" sz="36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bg1">
                    <a:lumMod val="95000"/>
                  </a:schemeClr>
                </a:solidFill>
              </a:rPr>
              <a:t>осадка.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3643314"/>
            <a:ext cx="8858312" cy="2339977"/>
          </a:xfrm>
        </p:spPr>
        <p:txBody>
          <a:bodyPr/>
          <a:lstStyle/>
          <a:p>
            <a:pPr algn="just">
              <a:buNone/>
            </a:pPr>
            <a:r>
              <a:rPr lang="ru-RU" sz="1400" b="1" dirty="0"/>
              <a:t>Избыточный ил удаляется из системы в специальные иловые резервуары через </a:t>
            </a:r>
            <a:r>
              <a:rPr lang="ru-RU" sz="1400" b="1" dirty="0" err="1"/>
              <a:t>предзагустители</a:t>
            </a:r>
            <a:r>
              <a:rPr lang="ru-RU" sz="1400" b="1" dirty="0"/>
              <a:t>. </a:t>
            </a:r>
            <a:r>
              <a:rPr lang="ru-RU" sz="1400" b="1" dirty="0" err="1"/>
              <a:t>Предзагущенный</a:t>
            </a:r>
            <a:r>
              <a:rPr lang="ru-RU" sz="1400" b="1" dirty="0"/>
              <a:t> ил периодически 1 раз в 2 часа перекачивается как избыточный ил в иловый резервуар специальным иловым насосом, который включается автоматически от механизма часового реле времени. </a:t>
            </a:r>
            <a:r>
              <a:rPr lang="ru-RU" sz="1400" b="1" dirty="0" err="1"/>
              <a:t>Надиловая</a:t>
            </a:r>
            <a:r>
              <a:rPr lang="ru-RU" sz="1400" b="1" dirty="0"/>
              <a:t> вода из </a:t>
            </a:r>
            <a:r>
              <a:rPr lang="ru-RU" sz="1400" b="1" dirty="0" err="1"/>
              <a:t>предзагустителя</a:t>
            </a:r>
            <a:r>
              <a:rPr lang="ru-RU" sz="1400" b="1" dirty="0"/>
              <a:t> возвращается в зону нитрификации самотеком, что предотвращает «</a:t>
            </a:r>
            <a:r>
              <a:rPr lang="ru-RU" sz="1400" b="1" dirty="0" err="1"/>
              <a:t>высаливание</a:t>
            </a:r>
            <a:r>
              <a:rPr lang="ru-RU" sz="1400" b="1" dirty="0"/>
              <a:t>» фосфора.</a:t>
            </a:r>
          </a:p>
          <a:p>
            <a:pPr algn="just">
              <a:buNone/>
            </a:pPr>
            <a:r>
              <a:rPr lang="ru-RU" sz="1400" b="1" dirty="0"/>
              <a:t>В иловых резервуарах происходит накопление, аэробная стабилизация избыточного ила и его сгущение до концентрации 40 кг/м</a:t>
            </a:r>
            <a:r>
              <a:rPr lang="ru-RU" sz="1400" b="1" baseline="30000" dirty="0"/>
              <a:t>3</a:t>
            </a:r>
            <a:r>
              <a:rPr lang="ru-RU" sz="1400" b="1" dirty="0"/>
              <a:t>.</a:t>
            </a:r>
          </a:p>
          <a:p>
            <a:pPr algn="just">
              <a:buNone/>
            </a:pPr>
            <a:r>
              <a:rPr lang="ru-RU" sz="1400" b="1" dirty="0"/>
              <a:t>Процесс накопления и стабилизации продолжается не менее 30 суток, воздух подается только в ночные часы, </a:t>
            </a:r>
            <a:r>
              <a:rPr lang="ru-RU" sz="1400" b="1" dirty="0" err="1"/>
              <a:t>надиловая</a:t>
            </a:r>
            <a:r>
              <a:rPr lang="ru-RU" sz="1400" b="1" dirty="0"/>
              <a:t> вода  из иловых резервуаров периодически откачивается в зону нитрификации специальным поплавковым насосом, аэрация предотвращает «</a:t>
            </a:r>
            <a:r>
              <a:rPr lang="ru-RU" sz="1400" b="1" dirty="0" err="1"/>
              <a:t>высаливание</a:t>
            </a:r>
            <a:r>
              <a:rPr lang="ru-RU" sz="1400" b="1" dirty="0"/>
              <a:t>» фосфора. </a:t>
            </a:r>
            <a:r>
              <a:rPr lang="ru-RU" sz="1400" b="1" dirty="0" err="1"/>
              <a:t>Мехобезвоживание</a:t>
            </a:r>
            <a:r>
              <a:rPr lang="ru-RU" sz="1400" b="1" dirty="0"/>
              <a:t> производится циклами только после завершения процесса стабилизации. В течении года проходит 10-12 циклов</a:t>
            </a:r>
            <a:r>
              <a:rPr lang="ru-RU" sz="1400" dirty="0"/>
              <a:t>.</a:t>
            </a:r>
          </a:p>
          <a:p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0A7046-6065-4820-8042-8DA86443DCE8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pic>
        <p:nvPicPr>
          <p:cNvPr id="5" name="Рисунок 4" descr="C:\Users\User\Desktop\Работа\Проекты\Ворсма\Техрегламент\фотографии 1\20201019_09215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00116" y="-142916"/>
            <a:ext cx="2928958" cy="4500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C:\Users\Viktor Bati\Desktop\040-09 ČOV 1870 E.O. Žagare Litva\FOTO\hotovij objekt 11.2011\DCIM\100MEDIA\IMG_006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642918"/>
            <a:ext cx="4286280" cy="2928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381328"/>
            <a:ext cx="1125980" cy="37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42844" y="3071810"/>
            <a:ext cx="2364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Иловый резервуар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929190" y="1071546"/>
            <a:ext cx="2143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chemeClr val="bg1"/>
                </a:solidFill>
              </a:rPr>
              <a:t>Предзагуститель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257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sz="2000" b="1" dirty="0">
                <a:solidFill>
                  <a:schemeClr val="bg1">
                    <a:lumMod val="95000"/>
                  </a:schemeClr>
                </a:solidFill>
              </a:rPr>
              <a:t>Обработка осадка.</a:t>
            </a:r>
            <a:endParaRPr lang="ru-RU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000504"/>
            <a:ext cx="8229600" cy="2071702"/>
          </a:xfrm>
        </p:spPr>
        <p:txBody>
          <a:bodyPr/>
          <a:lstStyle/>
          <a:p>
            <a:pPr marL="0" lvl="0" indent="0" algn="just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b="1" dirty="0">
                <a:solidFill>
                  <a:srgbClr val="333333"/>
                </a:solidFill>
                <a:cs typeface="Arial" panose="020B0604020202020204" pitchFamily="34" charset="0"/>
              </a:rPr>
              <a:t>Принцип работы: </a:t>
            </a:r>
            <a:r>
              <a:rPr lang="ru-RU" sz="1400" dirty="0">
                <a:solidFill>
                  <a:srgbClr val="333333"/>
                </a:solidFill>
              </a:rPr>
              <a:t>Обработка осадка включает в себя его механическое обезвоживание на ленточном </a:t>
            </a:r>
            <a:r>
              <a:rPr lang="ru-RU" sz="1400" dirty="0" err="1">
                <a:solidFill>
                  <a:srgbClr val="333333"/>
                </a:solidFill>
              </a:rPr>
              <a:t>фильтр-прессе</a:t>
            </a:r>
            <a:r>
              <a:rPr lang="ru-RU" sz="1400" dirty="0">
                <a:solidFill>
                  <a:srgbClr val="333333"/>
                </a:solidFill>
              </a:rPr>
              <a:t> с применением </a:t>
            </a:r>
            <a:r>
              <a:rPr lang="ru-RU" sz="1400" dirty="0" err="1">
                <a:solidFill>
                  <a:srgbClr val="333333"/>
                </a:solidFill>
              </a:rPr>
              <a:t>полифлокулянта</a:t>
            </a:r>
            <a:r>
              <a:rPr lang="ru-RU" sz="1400" dirty="0">
                <a:solidFill>
                  <a:srgbClr val="333333"/>
                </a:solidFill>
              </a:rPr>
              <a:t>. Особенностью используемой технологии является биологическая очистка с глубокой стабилизацией ила за счет высокого возраста ила и очисткой в режиме низкой нагрузки на ил.</a:t>
            </a:r>
          </a:p>
          <a:p>
            <a:pPr marL="0" lvl="0" indent="0" algn="just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dirty="0">
                <a:solidFill>
                  <a:srgbClr val="333333"/>
                </a:solidFill>
              </a:rPr>
              <a:t>Окончательная стабилизация ила происходит в иловых резервуарах. Это позволяет, во-первых, значительно упростить и удешевить стадию его механического обезвоживания, во-вторых, исключает необходимость строительства аварийных иловых площадок, в-третьих, использовать накопленный ил для запуска станции в режим больших нагрузок, а также в 1,5 раза  снижает потребления </a:t>
            </a:r>
            <a:r>
              <a:rPr lang="ru-RU" sz="1400" dirty="0" err="1">
                <a:solidFill>
                  <a:srgbClr val="333333"/>
                </a:solidFill>
              </a:rPr>
              <a:t>химреагента</a:t>
            </a:r>
            <a:r>
              <a:rPr lang="ru-RU" sz="1400" dirty="0">
                <a:solidFill>
                  <a:srgbClr val="333333"/>
                </a:solidFill>
              </a:rPr>
              <a:t> – </a:t>
            </a:r>
            <a:r>
              <a:rPr lang="ru-RU" sz="1400" dirty="0" err="1">
                <a:solidFill>
                  <a:srgbClr val="333333"/>
                </a:solidFill>
              </a:rPr>
              <a:t>полифлокулянта</a:t>
            </a:r>
            <a:r>
              <a:rPr lang="ru-RU" sz="1400" dirty="0">
                <a:solidFill>
                  <a:srgbClr val="333333"/>
                </a:solidFill>
              </a:rPr>
              <a:t>.</a:t>
            </a:r>
            <a:endParaRPr lang="en-US" sz="1400" b="1" dirty="0">
              <a:solidFill>
                <a:srgbClr val="333333"/>
              </a:solidFill>
              <a:cs typeface="Arial" panose="020B0604020202020204" pitchFamily="34" charset="0"/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0A7046-6065-4820-8042-8DA86443DCE8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"/>
          <a:stretch/>
        </p:blipFill>
        <p:spPr>
          <a:xfrm>
            <a:off x="214282" y="642918"/>
            <a:ext cx="4338873" cy="31432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42918"/>
            <a:ext cx="4427083" cy="3143272"/>
          </a:xfrm>
          <a:prstGeom prst="rect">
            <a:avLst/>
          </a:prstGeom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6143644"/>
            <a:ext cx="1125980" cy="37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6"/>
          <p:cNvSpPr/>
          <p:nvPr/>
        </p:nvSpPr>
        <p:spPr>
          <a:xfrm>
            <a:off x="0" y="0"/>
            <a:ext cx="9144000" cy="57148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142976" y="142852"/>
            <a:ext cx="7286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+mj-lt"/>
              </a:rPr>
              <a:t>Крытый терминал для накопления </a:t>
            </a:r>
            <a:r>
              <a:rPr lang="ru-RU" sz="2000" b="1" dirty="0" err="1">
                <a:solidFill>
                  <a:schemeClr val="bg1"/>
                </a:solidFill>
                <a:latin typeface="+mj-lt"/>
              </a:rPr>
              <a:t>мехобезвоженного</a:t>
            </a:r>
            <a:r>
              <a:rPr lang="ru-RU" sz="2000" b="1" dirty="0">
                <a:solidFill>
                  <a:schemeClr val="bg1"/>
                </a:solidFill>
                <a:latin typeface="+mj-lt"/>
              </a:rPr>
              <a:t> ила</a:t>
            </a:r>
          </a:p>
        </p:txBody>
      </p:sp>
      <p:pic>
        <p:nvPicPr>
          <p:cNvPr id="6" name="image54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0474" y="877348"/>
            <a:ext cx="8043051" cy="5103304"/>
          </a:xfrm>
          <a:prstGeom prst="rect">
            <a:avLst/>
          </a:prstGeom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381328"/>
            <a:ext cx="1125980" cy="37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3F6494-C33C-4D53-8AED-5AAB7EC1896C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6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23528" y="44624"/>
            <a:ext cx="8568951" cy="36004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ea typeface="+mj-ea"/>
                <a:cs typeface="Arial" pitchFamily="34" charset="0"/>
              </a:rPr>
              <a:t>Доочистка и обеззараживание</a:t>
            </a:r>
            <a:endParaRPr lang="ru-RU" sz="2000" b="1" dirty="0">
              <a:solidFill>
                <a:schemeClr val="bg1"/>
              </a:solidFill>
              <a:latin typeface="+mn-lt"/>
              <a:ea typeface="+mj-ea"/>
              <a:cs typeface="Arial" pitchFamily="34" charset="0"/>
            </a:endParaRPr>
          </a:p>
        </p:txBody>
      </p:sp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381328"/>
            <a:ext cx="1125980" cy="37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142844" y="3786330"/>
            <a:ext cx="8715436" cy="227754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tabLst>
                <a:tab pos="3779955" algn="l"/>
              </a:tabLst>
            </a:pPr>
            <a:r>
              <a:rPr lang="ru-RU" sz="1600" b="1" dirty="0">
                <a:cs typeface="Arial" panose="020B0604020202020204" pitchFamily="34" charset="0"/>
              </a:rPr>
              <a:t>Принцип </a:t>
            </a:r>
            <a:r>
              <a:rPr lang="ru-RU" sz="1400" b="1" dirty="0">
                <a:cs typeface="Arial" panose="020B0604020202020204" pitchFamily="34" charset="0"/>
              </a:rPr>
              <a:t>работы: </a:t>
            </a:r>
            <a:r>
              <a:rPr lang="ru-RU" sz="1400" dirty="0"/>
              <a:t>Очищенная вода самотеком поступает в здание доочистки и обеззараживания, где подается в барабанные микрофильтры первой ступени доочистки, в которых улавливаются взвешенные вещества размером более 40 микрон, а затем на барабанные микрофильтры второй ступени, в которых улавливаются взвешенные вещества размером более  20 микрон, после фильтров вода поступает в установки обеззараживания ультрафиолетовым облучением. </a:t>
            </a:r>
            <a:r>
              <a:rPr lang="ru-RU" sz="1400" dirty="0">
                <a:ea typeface="Calibri" pitchFamily="34" charset="0"/>
                <a:cs typeface="Times New Roman" pitchFamily="18" charset="0"/>
              </a:rPr>
              <a:t>Обеззараживание с применением УФ позволяет получить требуемые результаты по  всем показателям, включая вирусы и цисты патогенных простейших. </a:t>
            </a:r>
            <a:endParaRPr lang="ru-RU" sz="1400" dirty="0"/>
          </a:p>
          <a:p>
            <a:pPr algn="just"/>
            <a:r>
              <a:rPr lang="ru-RU" sz="1400" dirty="0"/>
              <a:t>Барабанные микрофильтры подвергаются автоматической промывке технической водой, которую подает встроенный насос промывки.  Грязная промывная вода встроенным в барабанный фильтр насосом грязной промывной воды подается в локальную КНС и далее в голову КОС.</a:t>
            </a:r>
            <a:endParaRPr lang="ru-RU" sz="1400" b="1" dirty="0"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3F6494-C33C-4D53-8AED-5AAB7EC1896C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pic>
        <p:nvPicPr>
          <p:cNvPr id="9" name="Picture 2" descr="E:\Сергей работа\Все работы\ЭКОБИЛДИНГ\предварительные\водако\презентации\Крайний вариант\фото Бати\8.Фильтры доочистки.JPG"/>
          <p:cNvPicPr>
            <a:picLocks noChangeAspect="1" noChangeArrowheads="1"/>
          </p:cNvPicPr>
          <p:nvPr/>
        </p:nvPicPr>
        <p:blipFill>
          <a:blip r:embed="rId3" cstate="print"/>
          <a:srcRect r="5505" b="8381"/>
          <a:stretch>
            <a:fillRect/>
          </a:stretch>
        </p:blipFill>
        <p:spPr bwMode="auto">
          <a:xfrm>
            <a:off x="142844" y="571480"/>
            <a:ext cx="4357750" cy="3168640"/>
          </a:xfrm>
          <a:prstGeom prst="rect">
            <a:avLst/>
          </a:prstGeom>
          <a:noFill/>
        </p:spPr>
      </p:pic>
      <p:pic>
        <p:nvPicPr>
          <p:cNvPr id="11" name="Picture 3" descr="E:\Сергей работа\Все работы\ЭКОБИЛДИНГ\предварительные\водако\презентации\Крайний вариант\фото Бати\11.УФО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571480"/>
            <a:ext cx="4215087" cy="31611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9779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6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167844" y="94729"/>
            <a:ext cx="2808312" cy="38194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latin typeface="+mn-lt"/>
              </a:rPr>
              <a:t>Резюме Проекта</a:t>
            </a:r>
          </a:p>
          <a:p>
            <a:pPr algn="ctr">
              <a:defRPr/>
            </a:pPr>
            <a:endParaRPr lang="en-GB" sz="2000" dirty="0">
              <a:solidFill>
                <a:schemeClr val="bg1"/>
              </a:solidFill>
              <a:latin typeface="+mn-lt"/>
            </a:endParaRPr>
          </a:p>
          <a:p>
            <a:pPr algn="ctr">
              <a:defRPr/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5244" y="643025"/>
            <a:ext cx="8547236" cy="4619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 dirty="0">
                <a:latin typeface="+mj-lt"/>
              </a:rPr>
              <a:t>Проект «Строительство канализационных очистных сооружений на территории города Усолье-Сибирское» выполнен в соответствии с требованиями Задания на проектирование к Муниципальному контракту № 500/2021 от 28.09.2021 г. и является ключевым мероприятием по обеспечению водоотведения и требований природоохранного законодательства по очистке и сбросу сточных вод в р. Ангара.</a:t>
            </a:r>
          </a:p>
          <a:p>
            <a:pPr algn="just">
              <a:lnSpc>
                <a:spcPct val="150000"/>
              </a:lnSpc>
            </a:pPr>
            <a:r>
              <a:rPr lang="ru-RU" b="1" dirty="0">
                <a:latin typeface="+mj-lt"/>
              </a:rPr>
              <a:t>Нормативы потребления воды определены на основании Приказа Министерства жилищной политики, энергетики и транспорта иркутской области №184-мпр от 30.12.2016 г. «Об установлении и утверждении нормативов потребления коммунальных услуг по холодному (горячему) водоснабжению в жилых помещениях на территории Иркутской области». Количество </a:t>
            </a:r>
            <a:r>
              <a:rPr lang="ru-RU" b="1" dirty="0" err="1">
                <a:latin typeface="+mj-lt"/>
              </a:rPr>
              <a:t>водопотребителей</a:t>
            </a:r>
            <a:r>
              <a:rPr lang="ru-RU" b="1" dirty="0">
                <a:latin typeface="+mj-lt"/>
              </a:rPr>
              <a:t> определено на основании статистических данных.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3F6494-C33C-4D53-8AED-5AAB7EC1896C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381328"/>
            <a:ext cx="1125980" cy="37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4401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6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Оборудование доочистки.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28596" y="857232"/>
          <a:ext cx="8358246" cy="467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03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33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Технологическая схема доочистки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Стадия</a:t>
                      </a:r>
                      <a:r>
                        <a:rPr lang="ru-RU" sz="1600" b="1" baseline="0" dirty="0"/>
                        <a:t> процесса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Оборудование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Назначение процесса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/>
                        <a:t>Грубая доочистка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Самопромывные микроситовые фильтры</a:t>
                      </a:r>
                      <a:r>
                        <a:rPr lang="ru-RU" sz="16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MFB 160 с прозорами 40 мк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Задержание загрязнений величиной более 40 мк. 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При восходящем движении в взвешенных слоях осадка в АВО мелкие частицы гарантированно коагулируют в крупные хлопья, таким образом, что над взвешенным слоем осадка практически нет частиц с размером менее 40 мкм. 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/>
                        <a:t>Контактный резервуар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Мелкопузырчатая аэрационная система, мешалка, станция дозирования химреагентов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Удаление остаточных загрязнений по фосфору (в случае необходимости).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/>
                        <a:t>Тонкая доочистка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Самопромывные микроситовые фильтры</a:t>
                      </a:r>
                      <a:r>
                        <a:rPr lang="ru-RU" sz="16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MFB 160 с прозорами 20 мк</a:t>
                      </a:r>
                      <a:endParaRPr lang="ru-RU" sz="1600" dirty="0"/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Удаление</a:t>
                      </a:r>
                      <a:r>
                        <a:rPr lang="ru-RU" sz="1600" baseline="0" dirty="0"/>
                        <a:t> остаточных загрязнений.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3F6494-C33C-4D53-8AED-5AAB7EC1896C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381328"/>
            <a:ext cx="1125980" cy="37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6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23528" y="44624"/>
            <a:ext cx="8568951" cy="36004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Удаление остаточных загрязнений по фосфору.</a:t>
            </a:r>
          </a:p>
        </p:txBody>
      </p:sp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381328"/>
            <a:ext cx="1125980" cy="37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357158" y="3009409"/>
            <a:ext cx="8215370" cy="76944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/>
          </a:p>
          <a:p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00034" y="1285860"/>
            <a:ext cx="807249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/>
              <a:t>      </a:t>
            </a:r>
            <a:r>
              <a:rPr lang="ru-RU" sz="2000" b="1" dirty="0">
                <a:latin typeface="+mj-lt"/>
              </a:rPr>
              <a:t>Для доведения качества очистки по фосфору до норм ПДС предусмотрено введение реагентов на заключительном этапе очистки в случае необходимости. Применение реагентов на заключительном этапе очистки значительно снижает потребность в реагентах, что позволяет обеспечить эксплуатационные затраты в соответствии с требованиями  ИТС 10-19.</a:t>
            </a:r>
          </a:p>
          <a:p>
            <a:pPr algn="just"/>
            <a:r>
              <a:rPr lang="ru-RU" sz="2000" b="1" dirty="0">
                <a:latin typeface="+mj-lt"/>
              </a:rPr>
              <a:t>     Для дозирования реагентов предусмотрен контактный резервуар, который оборудован аэрационной системой и мешалками для интенсификации процессов.</a:t>
            </a:r>
          </a:p>
          <a:p>
            <a:pPr algn="just"/>
            <a:r>
              <a:rPr lang="ru-RU" sz="2000" b="1" dirty="0">
                <a:latin typeface="+mj-lt"/>
              </a:rPr>
              <a:t>    Реагенты подаются с помощью автоматических станций дозирования.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3F6494-C33C-4D53-8AED-5AAB7EC1896C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97798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6"/>
          <p:cNvSpPr/>
          <p:nvPr/>
        </p:nvSpPr>
        <p:spPr>
          <a:xfrm>
            <a:off x="0" y="0"/>
            <a:ext cx="9144000" cy="78579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23528" y="44624"/>
            <a:ext cx="8568951" cy="7411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Контактный резервуар для удаления остаточных загрязнений по фосфору.</a:t>
            </a:r>
          </a:p>
        </p:txBody>
      </p:sp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381328"/>
            <a:ext cx="1125980" cy="37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357158" y="3009409"/>
            <a:ext cx="8215370" cy="76944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/>
          </a:p>
          <a:p>
            <a:endParaRPr lang="ru-RU" sz="1600" dirty="0"/>
          </a:p>
        </p:txBody>
      </p:sp>
      <p:pic>
        <p:nvPicPr>
          <p:cNvPr id="12" name="Рисунок 11" descr="C:\Users\Tix\Desktop\Черняховск фото\20200713_1037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821639" y="535759"/>
            <a:ext cx="5286410" cy="6357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3F6494-C33C-4D53-8AED-5AAB7EC1896C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97798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6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23528" y="44624"/>
            <a:ext cx="8568951" cy="36004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Станции дозирования реагентов.</a:t>
            </a:r>
          </a:p>
        </p:txBody>
      </p:sp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381328"/>
            <a:ext cx="1125980" cy="37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357158" y="3009409"/>
            <a:ext cx="8215370" cy="76944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/>
          </a:p>
          <a:p>
            <a:endParaRPr lang="ru-RU" sz="160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3F6494-C33C-4D53-8AED-5AAB7EC1896C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23" y="774377"/>
            <a:ext cx="7888960" cy="525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7798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381328"/>
            <a:ext cx="1125980" cy="37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6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247793" y="116632"/>
            <a:ext cx="8423275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altLang="ru-RU" sz="2000" dirty="0">
                <a:solidFill>
                  <a:schemeClr val="bg1"/>
                </a:solidFill>
                <a:latin typeface="+mj-lt"/>
                <a:cs typeface="Arial" charset="0"/>
              </a:rPr>
              <a:t>	</a:t>
            </a:r>
            <a:r>
              <a:rPr lang="ru-RU" altLang="ru-RU" sz="2000" b="1" dirty="0">
                <a:solidFill>
                  <a:schemeClr val="bg1"/>
                </a:solidFill>
                <a:latin typeface="+mj-lt"/>
                <a:cs typeface="Arial" charset="0"/>
              </a:rPr>
              <a:t>Использование очищенной воды для технологических нужд.</a:t>
            </a:r>
            <a:endParaRPr lang="en-GB" altLang="ru-RU" sz="2000" b="1" dirty="0">
              <a:solidFill>
                <a:schemeClr val="bg1"/>
              </a:solidFill>
              <a:latin typeface="+mj-lt"/>
              <a:cs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859934"/>
            <a:ext cx="842493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/>
              <a:t>     </a:t>
            </a:r>
            <a:r>
              <a:rPr lang="ru-RU" b="1" dirty="0">
                <a:latin typeface="+mj-lt"/>
              </a:rPr>
              <a:t>Особенностью проекта является использование очищенной и прошедшей обеззараживание сточной воды для технологических нужд.</a:t>
            </a:r>
          </a:p>
          <a:p>
            <a:pPr algn="just"/>
            <a:r>
              <a:rPr lang="ru-RU" b="1" dirty="0">
                <a:latin typeface="+mj-lt"/>
              </a:rPr>
              <a:t>     Очищенные стоки отводятся в проточный резервуар технологической воды, где предусмотрен постоянный запас очищенной воды для нужд технологического водоснабжения. Подача технологической промывной воды осуществляется центробежным насосом, расположенным внутри здания доочистки. </a:t>
            </a:r>
          </a:p>
          <a:p>
            <a:pPr algn="ctr"/>
            <a:r>
              <a:rPr lang="ru-RU" b="1" dirty="0">
                <a:latin typeface="+mj-lt"/>
              </a:rPr>
              <a:t>Технологическая промывная вода на очистных сооружениях используется:</a:t>
            </a:r>
          </a:p>
          <a:p>
            <a:pPr algn="just"/>
            <a:r>
              <a:rPr lang="ru-RU" b="1" dirty="0">
                <a:latin typeface="+mj-lt"/>
              </a:rPr>
              <a:t>- для промывки отбросов с механических решеток, ротационных сит и для помывки пола на сооружениях механической очистки стоков;</a:t>
            </a:r>
          </a:p>
          <a:p>
            <a:pPr algn="just"/>
            <a:r>
              <a:rPr lang="ru-RU" b="1" dirty="0">
                <a:latin typeface="+mj-lt"/>
              </a:rPr>
              <a:t>- для промывки интегрированного биологического реактора с иловым резервуаром после опорожнения этих сооружений;</a:t>
            </a:r>
          </a:p>
          <a:p>
            <a:pPr algn="just"/>
            <a:r>
              <a:rPr lang="ru-RU" b="1" dirty="0">
                <a:latin typeface="+mj-lt"/>
              </a:rPr>
              <a:t>- для промывки лент ленточного фильтр-пресса;</a:t>
            </a:r>
          </a:p>
          <a:p>
            <a:pPr algn="just"/>
            <a:r>
              <a:rPr lang="ru-RU" b="1" dirty="0">
                <a:latin typeface="+mj-lt"/>
              </a:rPr>
              <a:t>- для разбавления стоков в сливной станции привозных стоков и для гидравлического взмучивания и очистки секций распределительной камеры с целью предупреждения возникновения «зон отставания» песка и мелких взвешенных веществ в камере (гидродинамическая очистка);</a:t>
            </a:r>
          </a:p>
          <a:p>
            <a:pPr algn="just"/>
            <a:r>
              <a:rPr lang="ru-RU" b="1" dirty="0">
                <a:latin typeface="+mj-lt"/>
              </a:rPr>
              <a:t>- для других технологических операций.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0A7046-6065-4820-8042-8DA86443DCE8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0512632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>
          <a:xfrm>
            <a:off x="0" y="0"/>
            <a:ext cx="9144000" cy="57148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143108" y="142852"/>
            <a:ext cx="4500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Воздуходувная станция.</a:t>
            </a:r>
          </a:p>
        </p:txBody>
      </p:sp>
      <p:sp>
        <p:nvSpPr>
          <p:cNvPr id="122883" name="Rectangle 3"/>
          <p:cNvSpPr>
            <a:spLocks noChangeArrowheads="1"/>
          </p:cNvSpPr>
          <p:nvPr/>
        </p:nvSpPr>
        <p:spPr bwMode="auto">
          <a:xfrm>
            <a:off x="285720" y="350530"/>
            <a:ext cx="8572560" cy="5601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Для подачи воздуха в ИБР в проектах применяются роторные воздуходувки с</a:t>
            </a:r>
            <a:r>
              <a:rPr lang="ru-RU" dirty="0">
                <a:latin typeface="+mj-lt"/>
                <a:cs typeface="Arial" pitchFamily="34" charset="0"/>
              </a:rPr>
              <a:t> 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частотным регулированием.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effectLst/>
                <a:latin typeface="+mj-lt"/>
                <a:ea typeface="Calibri" pitchFamily="34" charset="0"/>
                <a:cs typeface="Arial" pitchFamily="34" charset="0"/>
              </a:rPr>
              <a:t>Особенностью проекта 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является то, что воздуходувки установлены в непосредственной близости от помещения мехобезвоживания ила, откуда организован частичный забор воздуха для воздуходувок.</a:t>
            </a: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 Из помещения мехобезвоживания ила воздух с запахом откачивается и подается в ИБР, тем самым достигается снижение запаха в помещении мехобезвоживания ила.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Все воздуходувки размещены в специальных шумопоглощающих контейнерах в соответствии требованием нормы по уровню шума. </a:t>
            </a: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Контейнеры крепятся анкерными болтами к бетонному полу.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Работой воздуходувок управляет автоматическая система на основании информации от датчиков кислорода, помещённых в зону аэрации ИБР.</a:t>
            </a: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 Каждая воздуходувка оборудована частотным регулятором оборотов электродвигателя. Применяется автоматическая система регулирования и контроля подачи воздуха. </a:t>
            </a: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Объем подаваемого воздуходувками воздуха может изменяться в пределах от 40% до 100% заявленной производительности. Коэффициент неравномерности</a:t>
            </a: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 с учетом использования частотных преобразователей 0,7.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381328"/>
            <a:ext cx="1125980" cy="37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3F6494-C33C-4D53-8AED-5AAB7EC1896C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56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6269" y="683657"/>
            <a:ext cx="8271461" cy="5490686"/>
          </a:xfrm>
          <a:prstGeom prst="rect">
            <a:avLst/>
          </a:prstGeom>
        </p:spPr>
      </p:pic>
      <p:sp>
        <p:nvSpPr>
          <p:cNvPr id="5" name="Прямоугольник 6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428728" y="142852"/>
            <a:ext cx="7286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Оборудование. Роторные воздуходувки.</a:t>
            </a:r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381328"/>
            <a:ext cx="1125980" cy="37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3F6494-C33C-4D53-8AED-5AAB7EC1896C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381328"/>
            <a:ext cx="1125980" cy="37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6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247793" y="116632"/>
            <a:ext cx="8423275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000" dirty="0">
                <a:solidFill>
                  <a:schemeClr val="bg1"/>
                </a:solidFill>
                <a:latin typeface="+mn-lt"/>
                <a:cs typeface="Arial" charset="0"/>
              </a:rPr>
              <a:t>	</a:t>
            </a:r>
            <a:r>
              <a:rPr lang="ru-RU" sz="2000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Автоматизация технологических процессов</a:t>
            </a:r>
            <a:endParaRPr lang="en-GB" altLang="ru-RU" sz="2000" b="1" dirty="0">
              <a:solidFill>
                <a:schemeClr val="bg1"/>
              </a:solidFill>
              <a:latin typeface="+mj-lt"/>
              <a:cs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4282" y="571480"/>
            <a:ext cx="8572528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     Автоматизация всех этапов очистки сточных вод в проектах позволяет максимально сократить количество обслуживающего персонала, избежать непосредственного контакта работников со сточной жидкостью и образующимися отходами. Все параметры работы оборудования и управления технологическим процессом выведены в диспетчерскую с помощью </a:t>
            </a:r>
            <a:r>
              <a:rPr lang="ru-RU" b="1" dirty="0">
                <a:cs typeface="Arial" panose="020B0604020202020204" pitchFamily="34" charset="0"/>
              </a:rPr>
              <a:t>Российской </a:t>
            </a:r>
            <a:r>
              <a:rPr lang="ru-RU" b="1" dirty="0" err="1">
                <a:cs typeface="Arial" panose="020B0604020202020204" pitchFamily="34" charset="0"/>
              </a:rPr>
              <a:t>програмной</a:t>
            </a:r>
            <a:r>
              <a:rPr lang="ru-RU" b="1" dirty="0">
                <a:cs typeface="Arial" panose="020B0604020202020204" pitchFamily="34" charset="0"/>
              </a:rPr>
              <a:t> системы </a:t>
            </a:r>
            <a:r>
              <a:rPr lang="ru-RU" b="1" dirty="0" err="1">
                <a:cs typeface="Arial" panose="020B0604020202020204" pitchFamily="34" charset="0"/>
              </a:rPr>
              <a:t>MasterSCADA</a:t>
            </a:r>
            <a:r>
              <a:rPr lang="ru-RU" b="1" dirty="0">
                <a:cs typeface="Arial" panose="020B0604020202020204" pitchFamily="34" charset="0"/>
              </a:rPr>
              <a:t>.</a:t>
            </a:r>
            <a:endParaRPr lang="ru-RU" b="1" dirty="0"/>
          </a:p>
          <a:p>
            <a:pPr algn="ctr"/>
            <a:r>
              <a:rPr lang="ru-RU" b="1" dirty="0"/>
              <a:t>Обслуживающий персонал проводит:</a:t>
            </a:r>
          </a:p>
          <a:p>
            <a:pPr algn="just"/>
            <a:r>
              <a:rPr lang="ru-RU" b="1" dirty="0"/>
              <a:t>1.Визуальный контроль оборудования в помещениях при обходе КОС. </a:t>
            </a:r>
          </a:p>
          <a:p>
            <a:pPr algn="just"/>
            <a:r>
              <a:rPr lang="ru-RU" b="1" dirty="0"/>
              <a:t>2.Выполняет ежедневные плановые работы, а также присутствует в зданиях при необходимости планового и ремонтного обслуживания оборудования.</a:t>
            </a:r>
            <a:r>
              <a:rPr lang="ru-RU" dirty="0"/>
              <a:t> </a:t>
            </a:r>
          </a:p>
          <a:p>
            <a:pPr algn="just"/>
            <a:r>
              <a:rPr lang="ru-RU" dirty="0"/>
              <a:t>     </a:t>
            </a:r>
            <a:r>
              <a:rPr lang="ru-RU" b="1" dirty="0"/>
              <a:t>В системе </a:t>
            </a:r>
            <a:r>
              <a:rPr lang="ru-RU" b="1" dirty="0" err="1">
                <a:cs typeface="Arial" panose="020B0604020202020204" pitchFamily="34" charset="0"/>
              </a:rPr>
              <a:t>MasterSCADA</a:t>
            </a:r>
            <a:r>
              <a:rPr lang="ru-RU" b="1" dirty="0"/>
              <a:t> отображаются все параметры работы оборудования (производительность, наработка часов, техническое обслуживание, ремонт). Это позволяет следить за работой оборудования в режиме реального времени, планировать и своевременно проводить плановое обслуживание и  ремонт. </a:t>
            </a:r>
          </a:p>
          <a:p>
            <a:pPr algn="just"/>
            <a:r>
              <a:rPr lang="ru-RU" b="1" dirty="0"/>
              <a:t>     Такой подход позволяет правильно эксплуатировать оборудование, продлить сроки его работы и обеспечить надежную работу очистных сооружений.</a:t>
            </a:r>
          </a:p>
          <a:p>
            <a:pPr algn="just"/>
            <a:endParaRPr lang="ru-RU" sz="1600" b="1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0A7046-6065-4820-8042-8DA86443DCE8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8828927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381328"/>
            <a:ext cx="1125980" cy="37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6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247793" y="116632"/>
            <a:ext cx="8423275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000" dirty="0">
                <a:solidFill>
                  <a:schemeClr val="bg1"/>
                </a:solidFill>
                <a:latin typeface="+mn-lt"/>
                <a:cs typeface="Arial" charset="0"/>
              </a:rPr>
              <a:t>	</a:t>
            </a:r>
            <a:r>
              <a:rPr lang="ru-RU" sz="20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Автоматизация технологических процессов</a:t>
            </a:r>
            <a:endParaRPr lang="en-GB" altLang="ru-RU" sz="2000" b="1" dirty="0">
              <a:solidFill>
                <a:schemeClr val="bg1"/>
              </a:solidFill>
              <a:latin typeface="+mj-lt"/>
              <a:cs typeface="Arial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39" y="980728"/>
            <a:ext cx="4855729" cy="3250529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54" y="980728"/>
            <a:ext cx="3223911" cy="2232248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59" y="3667138"/>
            <a:ext cx="3223910" cy="2245142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423839" y="4437112"/>
            <a:ext cx="48557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+mn-lt"/>
              </a:rPr>
              <a:t>Наглядное отображение процессов ,параметров очистки и работы оборудования.</a:t>
            </a:r>
          </a:p>
          <a:p>
            <a:r>
              <a:rPr lang="ru-RU" sz="1600" b="1" dirty="0">
                <a:latin typeface="+mn-lt"/>
              </a:rPr>
              <a:t>Штатно работающее оборудование (зеленый цвет), </a:t>
            </a:r>
          </a:p>
          <a:p>
            <a:r>
              <a:rPr lang="ru-RU" sz="1600" b="1" dirty="0">
                <a:latin typeface="+mn-lt"/>
              </a:rPr>
              <a:t>неполадки (красный), </a:t>
            </a:r>
          </a:p>
          <a:p>
            <a:r>
              <a:rPr lang="ru-RU" sz="1600" b="1" dirty="0">
                <a:latin typeface="+mn-lt"/>
              </a:rPr>
              <a:t>необходимость планового сервисного обслуживания (желтый)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0A7046-6065-4820-8042-8DA86443DCE8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882892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381328"/>
            <a:ext cx="1125980" cy="37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6"/>
          <p:cNvSpPr/>
          <p:nvPr/>
        </p:nvSpPr>
        <p:spPr>
          <a:xfrm>
            <a:off x="0" y="0"/>
            <a:ext cx="9144000" cy="6429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247793" y="116632"/>
            <a:ext cx="8423275" cy="74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sz="20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Критерии подхода к проектированию в проекте.</a:t>
            </a:r>
            <a:endParaRPr lang="ru-RU" sz="20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en-GB" altLang="ru-RU" sz="2000" dirty="0">
              <a:solidFill>
                <a:schemeClr val="bg1"/>
              </a:solidFill>
              <a:latin typeface="+mn-lt"/>
              <a:cs typeface="Arial" charset="0"/>
            </a:endParaRPr>
          </a:p>
        </p:txBody>
      </p:sp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323528" y="705609"/>
            <a:ext cx="8568952" cy="5747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750" b="1" dirty="0">
                <a:latin typeface="Calibri" pitchFamily="34" charset="0"/>
                <a:cs typeface="Calibri" pitchFamily="34" charset="0"/>
              </a:rPr>
              <a:t>1. Проект рассчитан на основе анализа перспективных расходов сточных вод по динамике удельного водоотведения и численности населения.</a:t>
            </a:r>
          </a:p>
          <a:p>
            <a:pPr algn="just"/>
            <a:r>
              <a:rPr lang="ru-RU" sz="1750" b="1" dirty="0">
                <a:latin typeface="Calibri" pitchFamily="34" charset="0"/>
                <a:cs typeface="Calibri" pitchFamily="34" charset="0"/>
              </a:rPr>
              <a:t>2.Производительность очистных сооружений и количество поступающих на очистку загрязнений рассчитано с применением показателя эквивалентного числа жителей (ЭЧЖ).</a:t>
            </a:r>
          </a:p>
          <a:p>
            <a:pPr algn="just"/>
            <a:r>
              <a:rPr lang="ru-RU" sz="1750" b="1" dirty="0">
                <a:latin typeface="Calibri" pitchFamily="34" charset="0"/>
                <a:cs typeface="Calibri" pitchFamily="34" charset="0"/>
              </a:rPr>
              <a:t> 3. Технология очистки выбрана с учетом интегральных показателей качества очистки (ИПКО) и  эколого-экономической эффективности (ЭЭЭ) затрат жизненного цикла.</a:t>
            </a:r>
          </a:p>
          <a:p>
            <a:pPr algn="just"/>
            <a:r>
              <a:rPr lang="ru-RU" sz="1750" b="1" dirty="0">
                <a:latin typeface="Calibri" pitchFamily="34" charset="0"/>
                <a:cs typeface="Calibri" pitchFamily="34" charset="0"/>
              </a:rPr>
              <a:t>4. В проекте применен принцип секционирования на всех этапах очистки, что позволяет эффективно </a:t>
            </a:r>
            <a:r>
              <a:rPr lang="ru-RU" sz="1750" b="1" dirty="0">
                <a:latin typeface="+mj-lt"/>
                <a:cs typeface="Calibri" pitchFamily="34" charset="0"/>
              </a:rPr>
              <a:t>управлять</a:t>
            </a:r>
            <a:r>
              <a:rPr lang="ru-RU" sz="1750" b="1" dirty="0">
                <a:latin typeface="Calibri" pitchFamily="34" charset="0"/>
                <a:cs typeface="Calibri" pitchFamily="34" charset="0"/>
              </a:rPr>
              <a:t> гидравлической нагрузкой и проводить ремонт оборудования.</a:t>
            </a:r>
          </a:p>
          <a:p>
            <a:pPr algn="just"/>
            <a:r>
              <a:rPr lang="ru-RU" sz="1750" b="1" dirty="0">
                <a:latin typeface="Calibri" pitchFamily="34" charset="0"/>
                <a:cs typeface="Calibri" pitchFamily="34" charset="0"/>
              </a:rPr>
              <a:t>5. Подбор оборудования выполнен на основе рекомендаций  по соответствию параметрам НДТ, с учетом резервирования и требований по энергоэффективности.</a:t>
            </a:r>
          </a:p>
          <a:p>
            <a:pPr algn="just"/>
            <a:r>
              <a:rPr lang="ru-RU" sz="1750" b="1" dirty="0">
                <a:latin typeface="Calibri" pitchFamily="34" charset="0"/>
                <a:cs typeface="Calibri" pitchFamily="34" charset="0"/>
              </a:rPr>
              <a:t>6. Организация всех процессов биологической очистки в едином комплексе емкостей ИБР позволяет уменьшить площадь очистных сооружений, снизить материалоемкость проекта и капитальные затраты на строительство.</a:t>
            </a:r>
          </a:p>
          <a:p>
            <a:pPr algn="just"/>
            <a:r>
              <a:rPr lang="ru-RU" sz="1750" b="1" dirty="0">
                <a:latin typeface="Calibri" pitchFamily="34" charset="0"/>
                <a:cs typeface="Calibri" pitchFamily="34" charset="0"/>
              </a:rPr>
              <a:t>7. В проекте применен прогрессивный метод илоразделения с помощью фильтрации через взвешенный слой осадка в АВО.</a:t>
            </a:r>
          </a:p>
          <a:p>
            <a:pPr algn="just"/>
            <a:r>
              <a:rPr lang="ru-RU" sz="1750" b="1" dirty="0">
                <a:latin typeface="Calibri" pitchFamily="34" charset="0"/>
                <a:cs typeface="Calibri" pitchFamily="34" charset="0"/>
              </a:rPr>
              <a:t>8. Примененные в проекте технические решения позволяют снизить эксплуатационные затраты в соответствии с требованиями ИТС 10-19.</a:t>
            </a:r>
          </a:p>
          <a:p>
            <a:pPr algn="just"/>
            <a:r>
              <a:rPr lang="ru-RU" sz="1750" b="1" dirty="0">
                <a:latin typeface="Calibri" pitchFamily="34" charset="0"/>
                <a:cs typeface="Calibri" pitchFamily="34" charset="0"/>
              </a:rPr>
              <a:t>9. Все процессы очистки автоматизированы и управляются с помощью Российской </a:t>
            </a:r>
            <a:r>
              <a:rPr lang="ru-RU" sz="1750" b="1" dirty="0" err="1">
                <a:latin typeface="Calibri" pitchFamily="34" charset="0"/>
                <a:cs typeface="Calibri" pitchFamily="34" charset="0"/>
              </a:rPr>
              <a:t>програмной</a:t>
            </a:r>
            <a:r>
              <a:rPr lang="ru-RU" sz="1750" b="1" dirty="0">
                <a:latin typeface="Calibri" pitchFamily="34" charset="0"/>
                <a:cs typeface="Calibri" pitchFamily="34" charset="0"/>
              </a:rPr>
              <a:t> системы </a:t>
            </a:r>
            <a:r>
              <a:rPr lang="ru-RU" b="1" dirty="0" err="1"/>
              <a:t>MasterSCADA</a:t>
            </a:r>
            <a:r>
              <a:rPr lang="ru-RU" sz="1750" b="1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0A7046-6065-4820-8042-8DA86443DCE8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340570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4492" y="6464689"/>
            <a:ext cx="442392" cy="291629"/>
          </a:xfrm>
        </p:spPr>
        <p:txBody>
          <a:bodyPr>
            <a:normAutofit/>
          </a:bodyPr>
          <a:lstStyle/>
          <a:p>
            <a:pPr>
              <a:defRPr/>
            </a:pPr>
            <a:fld id="{BD0C8149-B3BD-4D64-95EA-FE089D92C05C}" type="slidenum">
              <a:rPr lang="cs-CZ"/>
              <a:pPr>
                <a:defRPr/>
              </a:pPr>
              <a:t>4</a:t>
            </a:fld>
            <a:endParaRPr lang="cs-CZ" dirty="0"/>
          </a:p>
        </p:txBody>
      </p:sp>
      <p:sp>
        <p:nvSpPr>
          <p:cNvPr id="13" name="Прямоугольник 6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247793" y="116632"/>
            <a:ext cx="8423275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altLang="ru-RU" sz="2000" dirty="0">
                <a:solidFill>
                  <a:schemeClr val="bg1"/>
                </a:solidFill>
                <a:latin typeface="+mn-lt"/>
                <a:cs typeface="Arial" charset="0"/>
              </a:rPr>
              <a:t>	</a:t>
            </a:r>
            <a:r>
              <a:rPr lang="ru-RU" sz="20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cs typeface="Times New Roman" pitchFamily="18" charset="0"/>
              </a:rPr>
              <a:t>Современные технологии очистки</a:t>
            </a:r>
            <a:endParaRPr lang="ru-RU" sz="20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en-GB" altLang="ru-RU" sz="2000" dirty="0">
              <a:solidFill>
                <a:schemeClr val="bg1"/>
              </a:solidFill>
              <a:latin typeface="+mn-lt"/>
              <a:cs typeface="Arial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2000" y="611977"/>
            <a:ext cx="8702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+mn-lt"/>
                <a:cs typeface="Times New Roman" pitchFamily="18" charset="0"/>
              </a:rPr>
              <a:t>В соответствии со справочником по наилучшим доступным технологиям в области очистки сточных вод</a:t>
            </a:r>
            <a:r>
              <a:rPr lang="en-US" sz="1600" b="1" dirty="0">
                <a:latin typeface="+mn-lt"/>
                <a:cs typeface="Times New Roman" pitchFamily="18" charset="0"/>
              </a:rPr>
              <a:t> </a:t>
            </a:r>
            <a:r>
              <a:rPr lang="ru-RU" sz="1600" b="1" dirty="0">
                <a:latin typeface="+mn-lt"/>
              </a:rPr>
              <a:t>ИТС 10 ─ 2019, можно выделить 6 наиболее применяемых современных технологий:</a:t>
            </a:r>
            <a:endParaRPr lang="ru-RU" sz="1600" b="1" dirty="0">
              <a:latin typeface="+mn-lt"/>
              <a:cs typeface="Times New Roman" pitchFamily="18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1214422"/>
            <a:ext cx="8574438" cy="4797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381328"/>
            <a:ext cx="1125980" cy="37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605417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381328"/>
            <a:ext cx="1125980" cy="37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6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07504" y="44624"/>
            <a:ext cx="8928992" cy="50405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 algn="ctr" eaLnBrk="1" fontAlgn="auto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Основные характеристики технологии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+mj-lt"/>
              </a:rPr>
              <a:t>с применением </a:t>
            </a:r>
            <a:r>
              <a:rPr lang="en-US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+mj-lt"/>
              </a:rPr>
              <a:t>сепарации </a:t>
            </a:r>
            <a:endParaRPr lang="en-US" sz="2000" b="1" dirty="0">
              <a:solidFill>
                <a:schemeClr val="bg1"/>
              </a:solidFill>
              <a:latin typeface="+mj-lt"/>
            </a:endParaRPr>
          </a:p>
          <a:p>
            <a:pPr algn="ctr" eaLnBrk="1" fontAlgn="auto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latin typeface="+mj-lt"/>
              </a:rPr>
              <a:t>через комбинированный слой взвешенного осадка</a:t>
            </a:r>
            <a:endParaRPr lang="en-GB" sz="2000" b="1" dirty="0">
              <a:solidFill>
                <a:schemeClr val="bg1"/>
              </a:solidFill>
              <a:latin typeface="+mj-lt"/>
            </a:endParaRPr>
          </a:p>
          <a:p>
            <a:pPr algn="ctr" eaLnBrk="1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endParaRPr lang="ru-RU" sz="2000" dirty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pPr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2000" dirty="0"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6913610"/>
              </p:ext>
            </p:extLst>
          </p:nvPr>
        </p:nvGraphicFramePr>
        <p:xfrm>
          <a:off x="250700" y="1063976"/>
          <a:ext cx="4321175" cy="48132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47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1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2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54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Характеристики и показатели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7" marR="9527" marT="952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ед. изм.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7" marR="9527" marT="952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Параметр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7" marR="9527" marT="952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98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Доза активного ила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7" marR="9527" marT="952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кг/м</a:t>
                      </a:r>
                      <a:r>
                        <a:rPr lang="ru-RU" sz="1200" b="1" baseline="30000" dirty="0">
                          <a:solidFill>
                            <a:schemeClr val="tx1"/>
                          </a:solidFill>
                          <a:cs typeface="Arial" pitchFamily="34" charset="0"/>
                        </a:rPr>
                        <a:t>3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7" marR="9527" marT="952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4,0-9,6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7" marR="9527" marT="952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98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Возраст ила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7" marR="9527" marT="952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сут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7" marR="9527" marT="952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20-25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7" marR="9527" marT="952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998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Иловый индекс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7" marR="9527" marT="952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мл/г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7" marR="9527" marT="952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80-120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7" marR="9527" marT="952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998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Концентрация кислорода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7" marR="9527" marT="952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мг/л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7" marR="9527" marT="952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2-3,5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7" marR="9527" marT="952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594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Рабочий уровень воды в биологическом реакторе,  hv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7" marR="9527" marT="952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м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7" marR="9527" marT="952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4,2-4,8</a:t>
                      </a:r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7" marR="9527" marT="952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007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Скорость воды в сепараторе </a:t>
                      </a:r>
                    </a:p>
                    <a:p>
                      <a:pPr algn="l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(нижняя часть)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7" marR="9527" marT="952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см/с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7" marR="9527" marT="952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2,0-6,0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7" marR="9527" marT="952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594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Скорость воды в сепараторе над поверхностью слоя ила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7" marR="9527" marT="952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м/ч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7" marR="9527" marT="952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1,6 - 2,2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7" marR="9527" marT="952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998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Количество рециклов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7" marR="9527" marT="952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раз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7" marR="9527" marT="952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6,0-9,0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7" marR="9527" marT="952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998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Кратность рециркуляции ила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7" marR="9527" marT="952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7" marR="9527" marT="952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300-500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7" marR="9527" marT="952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594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Доза полифлокулянта для обезвоживание ила (в среднем) 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7" marR="9527" marT="952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г/кг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7" marR="9527" marT="952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4 г на 1кг сухого вещества ила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7" marR="9527" marT="952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007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Количество обслуживающего персонала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7" marR="9527" marT="952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чел./ смену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7" marR="9527" marT="952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3÷5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7" marR="9527" marT="952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998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sng" strike="noStrike" dirty="0">
                          <a:solidFill>
                            <a:schemeClr val="tx1"/>
                          </a:solidFill>
                          <a:effectLst/>
                        </a:rPr>
                        <a:t>Время пребывание стоков:</a:t>
                      </a:r>
                      <a:endParaRPr lang="ru-RU" sz="1200" b="1" i="0" u="sng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7" marR="9527" marT="952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7" marR="9527" marT="952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7" marR="9527" marT="952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998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- Мехпредочистка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7" marR="9527" marT="952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мин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7" marR="9527" marT="952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Calibri"/>
                        </a:rPr>
                        <a:t>3,0-5,0 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998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- Аноксическая зона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7" marR="9527" marT="952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час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7" marR="9527" marT="952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Calibri"/>
                        </a:rPr>
                        <a:t>1,0-3,0 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998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- Зона денитрификации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7" marR="9527" marT="952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час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7" marR="9527" marT="952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Calibri"/>
                        </a:rPr>
                        <a:t>4,0-12,0 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998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- Зона нитрифиации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7" marR="9527" marT="952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час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7" marR="9527" marT="952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Calibri"/>
                        </a:rPr>
                        <a:t>13-18 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998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- Зона сепарации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7" marR="9527" marT="952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час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7" marR="9527" marT="952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Calibri"/>
                        </a:rPr>
                        <a:t>1,5-3 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9991245"/>
              </p:ext>
            </p:extLst>
          </p:nvPr>
        </p:nvGraphicFramePr>
        <p:xfrm>
          <a:off x="4786315" y="1063976"/>
          <a:ext cx="4178174" cy="48366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09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1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1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12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Характеристики и показатели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63" marR="8963" marT="895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ед. изм.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63" marR="8963" marT="895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Параметр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63" marR="8963" marT="895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sng" strike="noStrike" dirty="0">
                          <a:solidFill>
                            <a:schemeClr val="tx1"/>
                          </a:solidFill>
                          <a:effectLst/>
                        </a:rPr>
                        <a:t>Концентрация ила по зонам:</a:t>
                      </a:r>
                      <a:endParaRPr lang="ru-RU" sz="1200" b="1" i="0" u="sng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63" marR="8963" marT="8958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63" marR="8963" marT="8958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63" marR="8963" marT="8958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1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- Анаэробная зона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63" marR="8963" marT="8958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кг/м</a:t>
                      </a:r>
                      <a:r>
                        <a:rPr lang="ru-RU" sz="1200" b="1" baseline="30000" dirty="0">
                          <a:solidFill>
                            <a:schemeClr val="tx1"/>
                          </a:solidFill>
                          <a:cs typeface="Arial" pitchFamily="34" charset="0"/>
                        </a:rPr>
                        <a:t>3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963" marR="8963" marT="8958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2,5-5,0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63" marR="8963" marT="8958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- </a:t>
                      </a:r>
                      <a:r>
                        <a:rPr lang="ru-RU" sz="12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Аноксидная</a:t>
                      </a: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зона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63" marR="8963" marT="8958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кг/м</a:t>
                      </a:r>
                      <a:r>
                        <a:rPr lang="ru-RU" sz="1200" b="1" baseline="30000" dirty="0">
                          <a:solidFill>
                            <a:schemeClr val="tx1"/>
                          </a:solidFill>
                          <a:cs typeface="Arial" pitchFamily="34" charset="0"/>
                        </a:rPr>
                        <a:t>3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963" marR="8963" marT="8958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3,5-5,5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63" marR="8963" marT="8958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23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- Аэробная зона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63" marR="8963" marT="8958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кг/м</a:t>
                      </a:r>
                      <a:r>
                        <a:rPr lang="ru-RU" sz="1200" b="1" baseline="30000" dirty="0">
                          <a:solidFill>
                            <a:schemeClr val="tx1"/>
                          </a:solidFill>
                          <a:cs typeface="Arial" pitchFamily="34" charset="0"/>
                        </a:rPr>
                        <a:t>3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963" marR="8963" marT="8958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4,5-6,5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63" marR="8963" marT="8958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738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- Зона сепарации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63" marR="8963" marT="8958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кг/м</a:t>
                      </a:r>
                      <a:r>
                        <a:rPr lang="ru-RU" sz="1200" b="1" baseline="30000" dirty="0">
                          <a:solidFill>
                            <a:schemeClr val="tx1"/>
                          </a:solidFill>
                          <a:cs typeface="Arial" pitchFamily="34" charset="0"/>
                        </a:rPr>
                        <a:t>3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963" marR="8963" marT="8958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8,5-9,6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63" marR="8963" marT="8958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1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sng" strike="noStrike" dirty="0">
                          <a:solidFill>
                            <a:schemeClr val="tx1"/>
                          </a:solidFill>
                          <a:effectLst/>
                        </a:rPr>
                        <a:t>Кислородный режим в биореакторе:</a:t>
                      </a:r>
                      <a:endParaRPr lang="ru-RU" sz="1200" b="1" i="0" u="sng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63" marR="8963" marT="8958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63" marR="8963" marT="8958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63" marR="8963" marT="8958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1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- Анаэробная зона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63" marR="8963" marT="8958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мг О</a:t>
                      </a:r>
                      <a:r>
                        <a:rPr lang="en-US" altLang="ru-RU" sz="12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/л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63" marR="8963" marT="8958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0,1-0,2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63" marR="8963" marT="8958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1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- </a:t>
                      </a:r>
                      <a:r>
                        <a:rPr lang="ru-RU" sz="12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Аноксидная</a:t>
                      </a: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зона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63" marR="8963" marT="8958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мг О</a:t>
                      </a:r>
                      <a:r>
                        <a:rPr lang="en-US" altLang="ru-RU" sz="12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/л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63" marR="8963" marT="8958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0,2-0,5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63" marR="8963" marT="8958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1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- Аэробная зона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63" marR="8963" marT="8958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мг О</a:t>
                      </a:r>
                      <a:r>
                        <a:rPr lang="en-US" altLang="ru-RU" sz="12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/л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63" marR="8963" marT="8958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2,5-3,5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63" marR="8963" marT="8958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1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sng" strike="noStrike" dirty="0">
                          <a:solidFill>
                            <a:schemeClr val="tx1"/>
                          </a:solidFill>
                          <a:effectLst/>
                        </a:rPr>
                        <a:t>Электрорасходы в биореакторе:</a:t>
                      </a:r>
                      <a:endParaRPr lang="ru-RU" sz="1200" b="1" i="0" u="sng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63" marR="8963" marT="8958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63" marR="8963" marT="8958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63" marR="8963" marT="8958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1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- Анаэробная зона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63" marR="8963" marT="8958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ватт/м</a:t>
                      </a:r>
                      <a:r>
                        <a:rPr lang="ru-RU" sz="1200" b="1" baseline="30000" dirty="0">
                          <a:solidFill>
                            <a:schemeClr val="tx1"/>
                          </a:solidFill>
                          <a:cs typeface="Arial" pitchFamily="34" charset="0"/>
                        </a:rPr>
                        <a:t>3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963" marR="8963" marT="8958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3,5-4,5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63" marR="8963" marT="8958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1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- </a:t>
                      </a:r>
                      <a:r>
                        <a:rPr lang="ru-RU" sz="12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Аноксидная</a:t>
                      </a: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зона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63" marR="8963" marT="8958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ватт/м</a:t>
                      </a:r>
                      <a:r>
                        <a:rPr lang="ru-RU" sz="1200" b="1" baseline="30000" dirty="0">
                          <a:solidFill>
                            <a:schemeClr val="tx1"/>
                          </a:solidFill>
                          <a:cs typeface="Arial" pitchFamily="34" charset="0"/>
                        </a:rPr>
                        <a:t>3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963" marR="8963" marT="8958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4,5-5,5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63" marR="8963" marT="8958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1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- Аэробная зона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63" marR="8963" marT="8958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ватт/м</a:t>
                      </a:r>
                      <a:r>
                        <a:rPr lang="ru-RU" sz="1200" b="1" baseline="30000" dirty="0">
                          <a:solidFill>
                            <a:schemeClr val="tx1"/>
                          </a:solidFill>
                          <a:cs typeface="Arial" pitchFamily="34" charset="0"/>
                        </a:rPr>
                        <a:t>3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963" marR="8963" marT="8958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8,0-12,0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63" marR="8963" marT="8958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472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Срок службы технологическое оборудование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63" marR="8963" marT="8958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лет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63" marR="8963" marT="8958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63" marR="8963" marT="8958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1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Срок службы электрооборудование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63" marR="8963" marT="8958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лет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63" marR="8963" marT="8958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63" marR="8963" marT="8958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1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Срок службы оборудование КИП и А 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63" marR="8963" marT="8958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лет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63" marR="8963" marT="8958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63" marR="8963" marT="8958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609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Грубая мехочистка, прозор решеток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63" marR="8963" marT="8958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мм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63" marR="8963" marT="8958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63" marR="8963" marT="8958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7472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Тонкая мехочистка, ротосито с прозором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63" marR="8963" marT="8958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мм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63" marR="8963" marT="8958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63" marR="8963" marT="8958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55760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Доочистка, барабанные микрофильтры, с прозором пор (с автоматической промывкой)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63" marR="8963" marT="8958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мк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63" marR="8963" marT="8958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20-40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63" marR="8963" marT="8958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0A7046-6065-4820-8042-8DA86443DCE8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884359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6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/>
              <a:t>Достигаемые результаты качества очистки по предложенной технологии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3F6494-C33C-4D53-8AED-5AAB7EC1896C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381328"/>
            <a:ext cx="1125980" cy="37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1526186"/>
              </p:ext>
            </p:extLst>
          </p:nvPr>
        </p:nvGraphicFramePr>
        <p:xfrm>
          <a:off x="467545" y="761171"/>
          <a:ext cx="8064894" cy="497441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{69012ECD-51FC-41F1-AA8D-1B2483CD663E}</a:tableStyleId>
              </a:tblPr>
              <a:tblGrid>
                <a:gridCol w="648071">
                  <a:extLst>
                    <a:ext uri="{9D8B030D-6E8A-4147-A177-3AD203B41FA5}">
                      <a16:colId xmlns:a16="http://schemas.microsoft.com/office/drawing/2014/main" val="1801038428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40924666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1755748035"/>
                    </a:ext>
                  </a:extLst>
                </a:gridCol>
                <a:gridCol w="1294558">
                  <a:extLst>
                    <a:ext uri="{9D8B030D-6E8A-4147-A177-3AD203B41FA5}">
                      <a16:colId xmlns:a16="http://schemas.microsoft.com/office/drawing/2014/main" val="3537513538"/>
                    </a:ext>
                  </a:extLst>
                </a:gridCol>
                <a:gridCol w="1441746">
                  <a:extLst>
                    <a:ext uri="{9D8B030D-6E8A-4147-A177-3AD203B41FA5}">
                      <a16:colId xmlns:a16="http://schemas.microsoft.com/office/drawing/2014/main" val="131293951"/>
                    </a:ext>
                  </a:extLst>
                </a:gridCol>
                <a:gridCol w="1296143">
                  <a:extLst>
                    <a:ext uri="{9D8B030D-6E8A-4147-A177-3AD203B41FA5}">
                      <a16:colId xmlns:a16="http://schemas.microsoft.com/office/drawing/2014/main" val="3714203419"/>
                    </a:ext>
                  </a:extLst>
                </a:gridCol>
              </a:tblGrid>
              <a:tr h="44240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п.п</a:t>
                      </a:r>
                      <a:r>
                        <a:rPr lang="ru-RU" sz="1400" dirty="0">
                          <a:effectLst/>
                        </a:rPr>
                        <a:t>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показателей, мг/л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Концентрация загрязняющих веществ, мг/л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2897089"/>
                  </a:ext>
                </a:extLst>
              </a:tr>
              <a:tr h="5918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На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входе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На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выходе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Эффективность очистки, %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ПДК*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6173277"/>
                  </a:ext>
                </a:extLst>
              </a:tr>
              <a:tr h="5534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Взвешенные вещества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25" dirty="0">
                          <a:effectLst/>
                        </a:rPr>
                        <a:t>86,2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+mn-ea"/>
                        </a:rPr>
                        <a:t>&lt;3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97,7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3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2981"/>
                  </a:ext>
                </a:extLst>
              </a:tr>
              <a:tr h="2892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БПК</a:t>
                      </a:r>
                      <a:r>
                        <a:rPr lang="ru-RU" sz="1400" b="1" baseline="-25000" dirty="0">
                          <a:effectLst/>
                        </a:rPr>
                        <a:t>5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180,4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&lt;2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98,9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6013451"/>
                  </a:ext>
                </a:extLst>
              </a:tr>
              <a:tr h="2892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3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ХПК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783,9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15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98,1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15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1262520"/>
                  </a:ext>
                </a:extLst>
              </a:tr>
              <a:tr h="4260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4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Азот аммонийный 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30,5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0,39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98,7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0,39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3244625"/>
                  </a:ext>
                </a:extLst>
              </a:tr>
              <a:tr h="2892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5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Азот нитратов 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-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9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---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9,1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5442100"/>
                  </a:ext>
                </a:extLst>
              </a:tr>
              <a:tr h="2892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6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Азо ниритов</a:t>
                      </a:r>
                      <a:r>
                        <a:rPr lang="ru-RU" sz="1400" b="1" baseline="30000">
                          <a:effectLst/>
                        </a:rPr>
                        <a:t>-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-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0,02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-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0,02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3549368"/>
                  </a:ext>
                </a:extLst>
              </a:tr>
              <a:tr h="3576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7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Фосфор фосфатов (P-PO4)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5,25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0,2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96,2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0,2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2000913"/>
                  </a:ext>
                </a:extLst>
              </a:tr>
              <a:tr h="2892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8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Сульфат - ион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6095" algn="l"/>
                        </a:tabLst>
                      </a:pPr>
                      <a:r>
                        <a:rPr lang="ru-RU" sz="1400" b="1">
                          <a:effectLst/>
                        </a:rPr>
                        <a:t>56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100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---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6095" algn="l"/>
                        </a:tabLst>
                      </a:pPr>
                      <a:r>
                        <a:rPr lang="ru-RU" sz="1400" b="1" dirty="0">
                          <a:effectLst/>
                        </a:rPr>
                        <a:t>100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750583"/>
                  </a:ext>
                </a:extLst>
              </a:tr>
              <a:tr h="2892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9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Железо общее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0,1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95,0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0,1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7481615"/>
                  </a:ext>
                </a:extLst>
              </a:tr>
              <a:tr h="2892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10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Нефтепродукты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6095" algn="l"/>
                        </a:tabLst>
                      </a:pPr>
                      <a:r>
                        <a:rPr lang="ru-RU" sz="1400" b="1">
                          <a:effectLst/>
                        </a:rPr>
                        <a:t>0,7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0,05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92,9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6095" algn="l"/>
                        </a:tabLst>
                      </a:pPr>
                      <a:r>
                        <a:rPr lang="ru-RU" sz="1400" b="1" dirty="0">
                          <a:effectLst/>
                        </a:rPr>
                        <a:t>0,05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6894301"/>
                  </a:ext>
                </a:extLst>
              </a:tr>
              <a:tr h="2892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11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СПАВ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1,16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0,5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95,6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0,5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7857548"/>
                  </a:ext>
                </a:extLst>
              </a:tr>
              <a:tr h="2892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12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рН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7,2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6,5-8,5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---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6,5-8,5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579315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6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latin typeface="+mj-lt"/>
              </a:rPr>
              <a:t>Генплан реконструкции КОС г. Усолье-Сибирское.</a:t>
            </a:r>
            <a:endParaRPr lang="ru-RU" sz="2000" b="1" dirty="0">
              <a:latin typeface="+mj-lt"/>
            </a:endParaRPr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381328"/>
            <a:ext cx="1125980" cy="37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User\Desktop\Работа\Проекты\Усолье Сибирское\Сравнение\БП38-11.22-ОТР_Схема генплана Усоль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575064"/>
            <a:ext cx="7976063" cy="5640018"/>
          </a:xfrm>
          <a:prstGeom prst="rect">
            <a:avLst/>
          </a:prstGeom>
          <a:noFill/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3F6494-C33C-4D53-8AED-5AAB7EC1896C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6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5000"/>
              </a:lnSpc>
              <a:defRPr/>
            </a:pPr>
            <a:r>
              <a:rPr lang="ru-RU" altLang="ru-RU" sz="2000" b="1" dirty="0">
                <a:solidFill>
                  <a:schemeClr val="bg1"/>
                </a:solidFill>
                <a:latin typeface="+mj-lt"/>
              </a:rPr>
              <a:t>Принципиальная схема очистки сточных вод.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3F6494-C33C-4D53-8AED-5AAB7EC1896C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381328"/>
            <a:ext cx="1125980" cy="37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97DEF8-837C-4AC0-BC97-7350027FB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199"/>
            <a:ext cx="9144000" cy="598960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6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5000"/>
              </a:lnSpc>
              <a:defRPr/>
            </a:pPr>
            <a:endParaRPr lang="ru-RU" altLang="ru-RU" dirty="0">
              <a:solidFill>
                <a:schemeClr val="bg1"/>
              </a:solidFill>
            </a:endParaRPr>
          </a:p>
        </p:txBody>
      </p:sp>
      <p:sp>
        <p:nvSpPr>
          <p:cNvPr id="112641" name="Rectangle 1"/>
          <p:cNvSpPr>
            <a:spLocks noChangeArrowheads="1"/>
          </p:cNvSpPr>
          <p:nvPr/>
        </p:nvSpPr>
        <p:spPr bwMode="auto">
          <a:xfrm>
            <a:off x="483649" y="28545"/>
            <a:ext cx="81767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Количественные характеристики</a:t>
            </a:r>
            <a:r>
              <a:rPr kumimoji="0" lang="ru-RU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 поступающих на очистку сточных вод 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3356132"/>
              </p:ext>
            </p:extLst>
          </p:nvPr>
        </p:nvGraphicFramePr>
        <p:xfrm>
          <a:off x="357157" y="785794"/>
          <a:ext cx="8001057" cy="4643470"/>
        </p:xfrm>
        <a:graphic>
          <a:graphicData uri="http://schemas.openxmlformats.org/drawingml/2006/table">
            <a:tbl>
              <a:tblPr/>
              <a:tblGrid>
                <a:gridCol w="513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68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13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683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j-lt"/>
                          <a:ea typeface="Times New Roman"/>
                          <a:cs typeface="Times New Roman"/>
                        </a:rPr>
                        <a:t>№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j-lt"/>
                          <a:ea typeface="Times New Roman"/>
                          <a:cs typeface="Times New Roman"/>
                        </a:rPr>
                        <a:t>п/п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j-lt"/>
                          <a:ea typeface="Times New Roman"/>
                          <a:cs typeface="Times New Roman"/>
                        </a:rPr>
                        <a:t>Параметры сточных вод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j-lt"/>
                          <a:ea typeface="Times New Roman"/>
                          <a:cs typeface="Times New Roman"/>
                        </a:rPr>
                        <a:t>Единицы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j-lt"/>
                          <a:ea typeface="Times New Roman"/>
                          <a:cs typeface="Times New Roman"/>
                        </a:rPr>
                        <a:t>измерения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j-lt"/>
                          <a:ea typeface="Times New Roman"/>
                          <a:cs typeface="Times New Roman"/>
                        </a:rPr>
                        <a:t>Количество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1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j-lt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j-lt"/>
                          <a:ea typeface="Times New Roman"/>
                          <a:cs typeface="Times New Roman"/>
                        </a:rPr>
                        <a:t>Среднесуточный расчетный расход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j-lt"/>
                          <a:ea typeface="Times New Roman"/>
                          <a:cs typeface="Times New Roman"/>
                        </a:rPr>
                        <a:t>м</a:t>
                      </a:r>
                      <a:r>
                        <a:rPr lang="ru-RU" sz="1800" b="1" baseline="30000" dirty="0">
                          <a:latin typeface="+mj-lt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ru-RU" sz="1800" b="1" dirty="0">
                          <a:latin typeface="+mj-lt"/>
                          <a:ea typeface="Times New Roman"/>
                          <a:cs typeface="Times New Roman"/>
                        </a:rPr>
                        <a:t>/сутки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j-lt"/>
                          <a:ea typeface="Times New Roman"/>
                          <a:cs typeface="Times New Roman"/>
                        </a:rPr>
                        <a:t>23 264,1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41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j-lt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j-lt"/>
                          <a:ea typeface="Times New Roman"/>
                          <a:cs typeface="Times New Roman"/>
                        </a:rPr>
                        <a:t>Среднечасовой расход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j-lt"/>
                          <a:ea typeface="Times New Roman"/>
                          <a:cs typeface="Times New Roman"/>
                        </a:rPr>
                        <a:t>м</a:t>
                      </a:r>
                      <a:r>
                        <a:rPr lang="ru-RU" sz="1800" b="1" baseline="30000" dirty="0">
                          <a:latin typeface="+mj-lt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ru-RU" sz="1800" b="1" dirty="0">
                          <a:latin typeface="+mj-lt"/>
                          <a:ea typeface="Times New Roman"/>
                          <a:cs typeface="Times New Roman"/>
                        </a:rPr>
                        <a:t>/час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j-lt"/>
                          <a:ea typeface="Times New Roman"/>
                          <a:cs typeface="Times New Roman"/>
                        </a:rPr>
                        <a:t>969.34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21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j-lt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j-lt"/>
                          <a:ea typeface="Times New Roman"/>
                          <a:cs typeface="Times New Roman"/>
                        </a:rPr>
                        <a:t>Максимальный суточный расчетный расход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м</a:t>
                      </a:r>
                      <a:r>
                        <a:rPr lang="ru-RU" sz="1800" b="1" kern="1200" baseline="300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/сутки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j-lt"/>
                          <a:ea typeface="Times New Roman"/>
                          <a:cs typeface="Times New Roman"/>
                        </a:rPr>
                        <a:t>27916,9*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41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j-lt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j-lt"/>
                          <a:ea typeface="Times New Roman"/>
                          <a:cs typeface="Times New Roman"/>
                        </a:rPr>
                        <a:t>Максимальный часовой расход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j-lt"/>
                          <a:ea typeface="Times New Roman"/>
                          <a:cs typeface="Times New Roman"/>
                        </a:rPr>
                        <a:t>м</a:t>
                      </a:r>
                      <a:r>
                        <a:rPr lang="ru-RU" sz="1800" b="1" baseline="30000" dirty="0">
                          <a:latin typeface="+mj-lt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ru-RU" sz="1800" b="1" dirty="0">
                          <a:latin typeface="+mj-lt"/>
                          <a:ea typeface="Times New Roman"/>
                          <a:cs typeface="Times New Roman"/>
                        </a:rPr>
                        <a:t>/час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j-lt"/>
                          <a:ea typeface="Times New Roman"/>
                          <a:cs typeface="Times New Roman"/>
                        </a:rPr>
                        <a:t>1 628,5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41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j-lt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j-lt"/>
                          <a:ea typeface="Times New Roman"/>
                          <a:cs typeface="Times New Roman"/>
                        </a:rPr>
                        <a:t>Коэффициент суточной неравномерности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j-lt"/>
                          <a:ea typeface="Times New Roman"/>
                          <a:cs typeface="Times New Roman"/>
                        </a:rPr>
                        <a:t>отн.ед.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j-lt"/>
                          <a:ea typeface="Times New Roman"/>
                          <a:cs typeface="Times New Roman"/>
                        </a:rPr>
                        <a:t>1,2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41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j-lt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j-lt"/>
                          <a:ea typeface="Times New Roman"/>
                          <a:cs typeface="Times New Roman"/>
                        </a:rPr>
                        <a:t>Коэффициент часовой неравномерности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j-lt"/>
                          <a:ea typeface="Times New Roman"/>
                          <a:cs typeface="Times New Roman"/>
                        </a:rPr>
                        <a:t>отн.ед.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j-lt"/>
                          <a:ea typeface="Times New Roman"/>
                          <a:cs typeface="Times New Roman"/>
                        </a:rPr>
                        <a:t>1,4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549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j-lt"/>
                          <a:ea typeface="Times New Roman"/>
                          <a:cs typeface="Times New Roman"/>
                        </a:rPr>
                        <a:t>Температура стоков: - минимальная</a:t>
                      </a:r>
                    </a:p>
                    <a:p>
                      <a:pPr indent="0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j-lt"/>
                          <a:ea typeface="Times New Roman"/>
                          <a:cs typeface="Times New Roman"/>
                        </a:rPr>
                        <a:t> - максимальная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baseline="30000" dirty="0">
                          <a:latin typeface="+mj-lt"/>
                          <a:ea typeface="Times New Roman"/>
                          <a:cs typeface="Times New Roman"/>
                        </a:rPr>
                        <a:t>о</a:t>
                      </a:r>
                      <a:r>
                        <a:rPr lang="ru-RU" sz="1800" b="1" dirty="0">
                          <a:latin typeface="+mj-lt"/>
                          <a:ea typeface="Times New Roman"/>
                          <a:cs typeface="Times New Roman"/>
                        </a:rPr>
                        <a:t>С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baseline="30000" dirty="0">
                          <a:latin typeface="+mj-lt"/>
                          <a:ea typeface="Times New Roman"/>
                          <a:cs typeface="Times New Roman"/>
                        </a:rPr>
                        <a:t>о</a:t>
                      </a:r>
                      <a:r>
                        <a:rPr lang="ru-RU" sz="1800" b="1" dirty="0">
                          <a:latin typeface="+mj-lt"/>
                          <a:ea typeface="Times New Roman"/>
                          <a:cs typeface="Times New Roman"/>
                        </a:rPr>
                        <a:t>С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j-lt"/>
                          <a:ea typeface="Times New Roman"/>
                          <a:cs typeface="Times New Roman"/>
                        </a:rPr>
                        <a:t>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j-lt"/>
                          <a:ea typeface="Times New Roman"/>
                          <a:cs typeface="Times New Roman"/>
                        </a:rPr>
                        <a:t>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3F6494-C33C-4D53-8AED-5AAB7EC1896C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381328"/>
            <a:ext cx="1125980" cy="37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3528" y="5500702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*</a:t>
            </a:r>
            <a:r>
              <a:rPr lang="ru-RU" sz="1400" b="1" dirty="0"/>
              <a:t> По согласованию с Заказчиком и в соответствии с ТЗ принята максимальная суточная производительность 30000 </a:t>
            </a:r>
            <a:r>
              <a:rPr lang="ru-RU" sz="1400" b="1" dirty="0">
                <a:ea typeface="Times New Roman"/>
                <a:cs typeface="Times New Roman"/>
              </a:rPr>
              <a:t>м</a:t>
            </a:r>
            <a:r>
              <a:rPr lang="ru-RU" sz="1400" b="1" baseline="30000" dirty="0">
                <a:ea typeface="Times New Roman"/>
                <a:cs typeface="Times New Roman"/>
              </a:rPr>
              <a:t>3</a:t>
            </a:r>
            <a:r>
              <a:rPr lang="ru-RU" sz="1400" b="1" dirty="0">
                <a:ea typeface="Times New Roman"/>
                <a:cs typeface="Times New Roman"/>
              </a:rPr>
              <a:t>/сутки.</a:t>
            </a:r>
          </a:p>
          <a:p>
            <a:endParaRPr lang="ru-RU" sz="14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13292</TotalTime>
  <Words>2481</Words>
  <Application>Microsoft Office PowerPoint</Application>
  <PresentationFormat>Экран (4:3)</PresentationFormat>
  <Paragraphs>417</Paragraphs>
  <Slides>28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Calibri</vt:lpstr>
      <vt:lpstr>Times New Roman</vt:lpstr>
      <vt:lpstr>Wingdings</vt:lpstr>
      <vt:lpstr>Тема Office</vt:lpstr>
      <vt:lpstr>Строительство канализационных очистных сооружений на территории города Усолье-Сибирское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Удаление избыточного ила и его обработка осадка.</vt:lpstr>
      <vt:lpstr>Обработка осадка.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:)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Государственно-частное партнерство как основа для модернизации системы канализации и водоотведения</dc:title>
  <dc:creator>Зарипов И.Р.</dc:creator>
  <cp:lastModifiedBy>Коршунова Ольга Викторовна</cp:lastModifiedBy>
  <cp:revision>1572</cp:revision>
  <dcterms:created xsi:type="dcterms:W3CDTF">2011-01-26T08:31:16Z</dcterms:created>
  <dcterms:modified xsi:type="dcterms:W3CDTF">2024-03-28T00:32:13Z</dcterms:modified>
</cp:coreProperties>
</file>