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64" autoAdjust="0"/>
  </p:normalViewPr>
  <p:slideViewPr>
    <p:cSldViewPr>
      <p:cViewPr varScale="1">
        <p:scale>
          <a:sx n="80" d="100"/>
          <a:sy n="80" d="100"/>
        </p:scale>
        <p:origin x="3084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B618C-F6B3-48A7-B005-8988D25B33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207D1-DBB7-413E-8173-41FF00580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50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30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3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9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1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27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8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1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63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56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BE70-2BFC-4823-8306-3F9862A57FE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2E1EE-5167-4820-9765-26C862288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0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" y="-1463"/>
            <a:ext cx="687609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84784" y="-324544"/>
            <a:ext cx="4752528" cy="3528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Общественная палата  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город Усолье-Сибирское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5 февраля 2020 года – 5 лет! </a:t>
            </a:r>
            <a:endParaRPr lang="ru-RU" sz="2000" b="1" i="1" dirty="0">
              <a:solidFill>
                <a:schemeClr val="tx1"/>
              </a:solidFill>
            </a:endParaRP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 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https://ds02.infourok.ru/uploads/ex/06fa/0000f159-1ef58e2e/img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1" y="611560"/>
            <a:ext cx="1152128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Светлана\Desktop\IMG-7cfa4f489dd3533eff969b8f04251e32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" b="27406"/>
          <a:stretch/>
        </p:blipFill>
        <p:spPr bwMode="auto">
          <a:xfrm>
            <a:off x="478054" y="2226897"/>
            <a:ext cx="5827390" cy="19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963488" y="2771800"/>
            <a:ext cx="8784976" cy="36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chemeClr val="tx1"/>
                </a:solidFill>
              </a:rPr>
              <a:t>Президиум Общественной палаты второго созыва.</a:t>
            </a:r>
          </a:p>
          <a:p>
            <a:pPr algn="ctr"/>
            <a:endParaRPr lang="ru-RU" sz="2000" b="1" i="1" u="sng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624" y="4180796"/>
            <a:ext cx="5472608" cy="125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– Горбов Алексей Валерьевич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71401" y="4932040"/>
            <a:ext cx="6408713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Заместитель председателя – Волошина Лариса Анатольевна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625" y="5436096"/>
            <a:ext cx="5832647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Секретарь – </a:t>
            </a:r>
            <a:r>
              <a:rPr lang="ru-RU" b="1" i="1" dirty="0" err="1" smtClean="0">
                <a:solidFill>
                  <a:schemeClr val="tx1"/>
                </a:solidFill>
              </a:rPr>
              <a:t>Павидис</a:t>
            </a:r>
            <a:r>
              <a:rPr lang="ru-RU" b="1" i="1" dirty="0" smtClean="0">
                <a:solidFill>
                  <a:schemeClr val="tx1"/>
                </a:solidFill>
              </a:rPr>
              <a:t> Светлана Владимировна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868144"/>
            <a:ext cx="5085184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  Члены: Вениаминов Николай Сергеевич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           </a:t>
            </a:r>
            <a:r>
              <a:rPr lang="ru-RU" b="1" i="1" dirty="0" err="1" smtClean="0">
                <a:solidFill>
                  <a:schemeClr val="tx1"/>
                </a:solidFill>
              </a:rPr>
              <a:t>Востренков</a:t>
            </a:r>
            <a:r>
              <a:rPr lang="ru-RU" b="1" i="1" dirty="0" smtClean="0">
                <a:solidFill>
                  <a:schemeClr val="tx1"/>
                </a:solidFill>
              </a:rPr>
              <a:t> Игорь Сергеевич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                        </a:t>
            </a:r>
            <a:r>
              <a:rPr lang="ru-RU" b="1" i="1" dirty="0" err="1" smtClean="0">
                <a:solidFill>
                  <a:schemeClr val="tx1"/>
                </a:solidFill>
              </a:rPr>
              <a:t>Перевалова</a:t>
            </a:r>
            <a:r>
              <a:rPr lang="ru-RU" b="1" i="1" dirty="0" smtClean="0">
                <a:solidFill>
                  <a:schemeClr val="tx1"/>
                </a:solidFill>
              </a:rPr>
              <a:t> Марина Валентиновна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Светлана\Desktop\IMG-4bc1acbb6aa251790aaf951c5f38a140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r="5000" b="6781"/>
          <a:stretch/>
        </p:blipFill>
        <p:spPr bwMode="auto">
          <a:xfrm>
            <a:off x="2274039" y="6948264"/>
            <a:ext cx="212112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547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" y="0"/>
            <a:ext cx="687609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файлы\ОП-президиум 09.09.2019\P1060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37" y="3275856"/>
            <a:ext cx="31685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81270" y="-180528"/>
            <a:ext cx="2972066" cy="4032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Харченко Валерий Станиславович – </a:t>
            </a:r>
            <a:endParaRPr lang="ru-RU" sz="2400" b="1" i="1" dirty="0">
              <a:solidFill>
                <a:schemeClr val="tx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комиссии по социальным вопросам.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общественной организации ветеранов МО МВД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5" name="Picture 3" descr="D:\Мои файлы\ОП-фото\IMG_20181221_1604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16416" r="8348" b="8728"/>
          <a:stretch/>
        </p:blipFill>
        <p:spPr bwMode="auto">
          <a:xfrm>
            <a:off x="675980" y="4716016"/>
            <a:ext cx="2644557" cy="29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Мои файлы\ОП-фото\IMG_20181221_1552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2005" b="9744"/>
          <a:stretch/>
        </p:blipFill>
        <p:spPr bwMode="auto">
          <a:xfrm rot="488236">
            <a:off x="3537561" y="5286459"/>
            <a:ext cx="243935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Харченко Валерий Станиславови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7" y="586965"/>
            <a:ext cx="2612586" cy="33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66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528"/>
            <a:ext cx="6876096" cy="93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usgg.ru/uploads/posts/2018-06/1529373568_invalidy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3830" r="63962" b="22148"/>
          <a:stretch/>
        </p:blipFill>
        <p:spPr bwMode="auto">
          <a:xfrm>
            <a:off x="836712" y="4481736"/>
            <a:ext cx="2385312" cy="40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1008" y="-252536"/>
            <a:ext cx="2952328" cy="5112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Бенчаров</a:t>
            </a:r>
            <a:r>
              <a:rPr lang="ru-RU" sz="2400" b="1" i="1" dirty="0" smtClean="0">
                <a:solidFill>
                  <a:schemeClr val="tx1"/>
                </a:solidFill>
              </a:rPr>
              <a:t> Павел Владимирович </a:t>
            </a:r>
            <a:r>
              <a:rPr lang="ru-RU" b="1" i="1" dirty="0" smtClean="0">
                <a:solidFill>
                  <a:schemeClr val="tx1"/>
                </a:solidFill>
              </a:rPr>
              <a:t>–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 член комиссии по социальным вопросам.</a:t>
            </a:r>
          </a:p>
          <a:p>
            <a:pPr algn="ctr"/>
            <a:endParaRPr lang="ru-RU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Заместитель председателя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организации Иркутской областной общественной организации «Всероссийское общество инвалидов».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5" name="Picture 6" descr="https://usolie-citi.ru/uploads/posts/2018-03/1519914880_img_97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t="8187" r="64610" b="26120"/>
          <a:stretch/>
        </p:blipFill>
        <p:spPr bwMode="auto">
          <a:xfrm>
            <a:off x="704707" y="493676"/>
            <a:ext cx="2829371" cy="37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.mycdn.me/i?r=AzEPZsRbOZEKgBhR0XGMT1RktjyjJ4DsV79A_lzWIwjXf6aKTM5SRkZCeTgDn6uOyi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2" t="16568" r="23707"/>
          <a:stretch/>
        </p:blipFill>
        <p:spPr bwMode="auto">
          <a:xfrm>
            <a:off x="3556923" y="4860032"/>
            <a:ext cx="2609897" cy="36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633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" y="-20513"/>
            <a:ext cx="6887869" cy="916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hoto2.wambacdn.net/21/62/94/1754492612/1821169392_square.jpg?hash=crMLZw6YbEeOuaaYbQKl2Q&amp;expires=64060578000&amp;updated=15127264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730077"/>
            <a:ext cx="2894409" cy="289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0381" y="-180528"/>
            <a:ext cx="3002956" cy="4536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Войнарович</a:t>
            </a:r>
            <a:r>
              <a:rPr lang="ru-RU" sz="2400" b="1" i="1" dirty="0" smtClean="0">
                <a:solidFill>
                  <a:schemeClr val="tx1"/>
                </a:solidFill>
              </a:rPr>
              <a:t> Игорь Иванович –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член финансово-хозяйственной комиссии.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правления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общественной организации «Благотворительный союз «Добрые люди». 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4104" name="Picture 8" descr="https://usolie-citi.ru/uploads/posts/2018-02/thumbs/1517545006_img_97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r="46394"/>
          <a:stretch/>
        </p:blipFill>
        <p:spPr bwMode="auto">
          <a:xfrm>
            <a:off x="721158" y="3707904"/>
            <a:ext cx="2287488" cy="247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vdp.mycdn.me/getImage?id=359805356566&amp;idx=0&amp;thumbType=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59" y="6350396"/>
            <a:ext cx="3996000" cy="22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i.mycdn.me/i?r=AzEPZsRbOZEKgBhR0XGMT1RkETIftqMIESZKfTamKsXU8KaKTM5SRkZCeTgDn6uOyi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2" r="20157"/>
          <a:stretch/>
        </p:blipFill>
        <p:spPr bwMode="auto">
          <a:xfrm>
            <a:off x="3903361" y="3697610"/>
            <a:ext cx="2052000" cy="256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0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" y="-6846"/>
            <a:ext cx="6836935" cy="914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ои файлы\ОП-2019\P10607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t="2502" r="50000" b="7660"/>
          <a:stretch/>
        </p:blipFill>
        <p:spPr bwMode="auto">
          <a:xfrm>
            <a:off x="788343" y="3635896"/>
            <a:ext cx="1732052" cy="279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Мои файлы\ОП-21.11.19\IMG_20191121_1355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13779" r="17138" b="23722"/>
          <a:stretch/>
        </p:blipFill>
        <p:spPr bwMode="auto">
          <a:xfrm>
            <a:off x="764704" y="755576"/>
            <a:ext cx="2484000" cy="272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Мои файлы\Белоруссия\P10602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1"/>
          <a:stretch/>
        </p:blipFill>
        <p:spPr bwMode="auto">
          <a:xfrm>
            <a:off x="2608312" y="6543676"/>
            <a:ext cx="3550271" cy="21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8704" y="755576"/>
            <a:ext cx="3038912" cy="2721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Дрейгал</a:t>
            </a:r>
            <a:r>
              <a:rPr lang="ru-RU" sz="2400" b="1" i="1" dirty="0" smtClean="0">
                <a:solidFill>
                  <a:schemeClr val="tx1"/>
                </a:solidFill>
              </a:rPr>
              <a:t> Наталья Александровна –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член финансово-экономической комиссии.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Усольского</a:t>
            </a:r>
            <a:r>
              <a:rPr lang="ru-RU" b="1" i="1" dirty="0" smtClean="0">
                <a:solidFill>
                  <a:schemeClr val="tx1"/>
                </a:solidFill>
              </a:rPr>
              <a:t> отделения Иркутского товарищества Белоруской культуры имени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Яна Черского.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5126" name="Picture 6" descr="D:\Мои файлы\Белоруссия\P10602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r="1990"/>
          <a:stretch/>
        </p:blipFill>
        <p:spPr bwMode="auto">
          <a:xfrm rot="5400000">
            <a:off x="3234876" y="3619969"/>
            <a:ext cx="3066568" cy="278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555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52"/>
            <a:ext cx="6876095" cy="921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ои файлы\ОП-фото\IMG_20181221_1551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 r="5960" b="13121"/>
          <a:stretch/>
        </p:blipFill>
        <p:spPr bwMode="auto">
          <a:xfrm>
            <a:off x="756717" y="701504"/>
            <a:ext cx="2736000" cy="31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2717" y="251520"/>
            <a:ext cx="2960619" cy="3576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Золотова Елена Германовна –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член комиссии по социальным вопросам.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Член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общественной организации «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Усольский</a:t>
            </a:r>
            <a:r>
              <a:rPr lang="ru-RU" b="1" i="1" dirty="0" smtClean="0">
                <a:solidFill>
                  <a:schemeClr val="tx1"/>
                </a:solidFill>
              </a:rPr>
              <a:t> совет женщин». 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6148" name="Picture 4" descr="D:\Мои файлы\ОП-фото\IMG_20181221_160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32" y="4027786"/>
            <a:ext cx="81009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usgg.ru/uploads/posts/2015-03/1426225573_img_8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90" y="4117598"/>
            <a:ext cx="3523453" cy="266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0688" y="6660233"/>
            <a:ext cx="5688632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Хабибулина</a:t>
            </a:r>
            <a:r>
              <a:rPr lang="ru-RU" sz="2400" b="1" i="1" dirty="0" smtClean="0">
                <a:solidFill>
                  <a:schemeClr val="tx1"/>
                </a:solidFill>
              </a:rPr>
              <a:t> Елена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Рахимовна</a:t>
            </a:r>
            <a:r>
              <a:rPr lang="ru-RU" sz="2400" b="1" i="1" dirty="0">
                <a:solidFill>
                  <a:schemeClr val="tx1"/>
                </a:solidFill>
              </a:rPr>
              <a:t>  </a:t>
            </a:r>
            <a:r>
              <a:rPr lang="ru-RU" b="1" i="1" dirty="0" smtClean="0">
                <a:solidFill>
                  <a:schemeClr val="tx1"/>
                </a:solidFill>
              </a:rPr>
              <a:t>-                                               секретарь комиссии по социальным вопросам.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Усольского</a:t>
            </a:r>
            <a:r>
              <a:rPr lang="ru-RU" b="1" i="1" dirty="0" smtClean="0">
                <a:solidFill>
                  <a:schemeClr val="tx1"/>
                </a:solidFill>
              </a:rPr>
              <a:t> местного отделения Общероссийской общественной организации инвалидов «Всероссийское общество глухих».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68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" y="107504"/>
            <a:ext cx="685098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Мои файлы\ОП-ЖКХ-2019\P10603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11650" r="28719" b="14516"/>
          <a:stretch/>
        </p:blipFill>
        <p:spPr bwMode="auto">
          <a:xfrm>
            <a:off x="2843763" y="3523481"/>
            <a:ext cx="3441918" cy="274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8443" y="755576"/>
            <a:ext cx="3060877" cy="273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Князев Алексей Дмитриевич –                    </a:t>
            </a:r>
            <a:r>
              <a:rPr lang="ru-RU" b="1" i="1" dirty="0" smtClean="0">
                <a:solidFill>
                  <a:schemeClr val="tx1"/>
                </a:solidFill>
              </a:rPr>
              <a:t>член жилищно-коммунальной комиссии.</a:t>
            </a:r>
          </a:p>
          <a:p>
            <a:pPr algn="ctr"/>
            <a:endParaRPr lang="ru-RU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общественной организации «Федерация Самбо и Дзюдо».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7174" name="Picture 6" descr="https://sun9-33.userapi.com/c849524/v849524440/4fe5b/ijW8sHGswN0.jpg?ava=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2"/>
          <a:stretch/>
        </p:blipFill>
        <p:spPr bwMode="auto">
          <a:xfrm>
            <a:off x="624761" y="683568"/>
            <a:ext cx="2623682" cy="32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mbusk2014.ru/wp-content/uploads/2019/09/%D0%90.%D0%94.%D0%9A%D0%BD%D1%8F%D0%B7%D0%B5%D0%B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2" r="21076"/>
          <a:stretch/>
        </p:blipFill>
        <p:spPr bwMode="auto">
          <a:xfrm>
            <a:off x="581501" y="4895778"/>
            <a:ext cx="236641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Мои файлы\День пограничника\P10603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3010" b="11320"/>
          <a:stretch/>
        </p:blipFill>
        <p:spPr bwMode="auto">
          <a:xfrm>
            <a:off x="2898998" y="6372200"/>
            <a:ext cx="339849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17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5" y="0"/>
            <a:ext cx="6876095" cy="91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ои файлы\ОП-21.11.19\IMG_20191121_1356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10986" r="18817" b="34811"/>
          <a:stretch/>
        </p:blipFill>
        <p:spPr bwMode="auto">
          <a:xfrm>
            <a:off x="735385" y="659210"/>
            <a:ext cx="317257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9040" y="659210"/>
            <a:ext cx="2736304" cy="3312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Кропочева</a:t>
            </a:r>
            <a:r>
              <a:rPr lang="ru-RU" sz="2400" b="1" i="1" dirty="0" smtClean="0">
                <a:solidFill>
                  <a:schemeClr val="tx1"/>
                </a:solidFill>
              </a:rPr>
              <a:t> Надежда Александровна –                     </a:t>
            </a:r>
            <a:r>
              <a:rPr lang="ru-RU" b="1" i="1" dirty="0" smtClean="0">
                <a:solidFill>
                  <a:schemeClr val="tx1"/>
                </a:solidFill>
              </a:rPr>
              <a:t>член комиссии по социальным вопросам.</a:t>
            </a:r>
          </a:p>
          <a:p>
            <a:pPr algn="ctr"/>
            <a:endParaRPr lang="ru-RU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организации профсоюза работников народного образования и науки РФ.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8196" name="Picture 4" descr="D:\Мои файлы\ОП-фото\IMG_20181221_160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4"/>
          <a:stretch/>
        </p:blipFill>
        <p:spPr bwMode="auto">
          <a:xfrm>
            <a:off x="823206" y="4139952"/>
            <a:ext cx="2218080" cy="27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usolie.info/upload/iblock/046/046ff4be14af5023c0472842089f3d6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08" y="4139952"/>
            <a:ext cx="2414442" cy="267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6712" y="7077951"/>
            <a:ext cx="2376264" cy="1504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Петов</a:t>
            </a:r>
            <a:r>
              <a:rPr lang="ru-RU" sz="2400" b="1" i="1" dirty="0" smtClean="0">
                <a:solidFill>
                  <a:schemeClr val="tx1"/>
                </a:solidFill>
              </a:rPr>
              <a:t> Михаил Валентинович,  </a:t>
            </a:r>
            <a:r>
              <a:rPr lang="ru-RU" b="1" i="1" dirty="0" smtClean="0">
                <a:solidFill>
                  <a:schemeClr val="tx1"/>
                </a:solidFill>
              </a:rPr>
              <a:t>член комиссии по социальным вопросам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2976" y="6732240"/>
            <a:ext cx="3312368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общественной организации «Совет ветеранов спорта муниципального образования «город Усолье-Сибирское»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96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86" y="-22051"/>
            <a:ext cx="6876095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solie-citi.ru/uploads/posts/2018-02/1517545060_img_97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9" t="18904" r="27629" b="20658"/>
          <a:stretch/>
        </p:blipFill>
        <p:spPr bwMode="auto">
          <a:xfrm>
            <a:off x="3769976" y="4684002"/>
            <a:ext cx="2478014" cy="272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usolie-citi.ru/uploads/posts/2018-11/1542798057_sergey-stroilo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20"/>
          <a:stretch/>
        </p:blipFill>
        <p:spPr bwMode="auto">
          <a:xfrm>
            <a:off x="770434" y="3851920"/>
            <a:ext cx="269058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Мои файлы\ОП-Форум\P10505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76" r="4865" b="29529"/>
          <a:stretch/>
        </p:blipFill>
        <p:spPr bwMode="auto">
          <a:xfrm>
            <a:off x="770434" y="683568"/>
            <a:ext cx="2658857" cy="295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Мои файлы\ВДВ\P10602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6" t="12281" r="26998" b="44748"/>
          <a:stretch/>
        </p:blipFill>
        <p:spPr bwMode="auto">
          <a:xfrm>
            <a:off x="783779" y="6588224"/>
            <a:ext cx="2554664" cy="21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61023" y="683568"/>
            <a:ext cx="2992313" cy="3672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Строилов Сергей Иванович </a:t>
            </a:r>
            <a:r>
              <a:rPr lang="ru-RU" b="1" i="1" dirty="0" smtClean="0">
                <a:solidFill>
                  <a:schemeClr val="tx1"/>
                </a:solidFill>
              </a:rPr>
              <a:t>–                                  член жилищно-коммунальной комиссии.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клуба «Волонтёр»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общественной организации ветеранов(пенсионеров) войны и труда, Вооружённых сил и правоохранительных органов.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9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" y="0"/>
            <a:ext cx="685098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Мои файлы\ВДВ\P10603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r="31044"/>
          <a:stretch/>
        </p:blipFill>
        <p:spPr bwMode="auto">
          <a:xfrm>
            <a:off x="764704" y="683568"/>
            <a:ext cx="282892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3629" y="467544"/>
            <a:ext cx="2787699" cy="3744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Шабалин Роман Русланович –                </a:t>
            </a:r>
            <a:r>
              <a:rPr lang="ru-RU" b="1" i="1" dirty="0" smtClean="0">
                <a:solidFill>
                  <a:schemeClr val="tx1"/>
                </a:solidFill>
              </a:rPr>
              <a:t> член финансово-экономической комиссии.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общественной организации «Союз ветеранов десантных войск» города Усолье-Сибирское.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10244" name="Picture 4" descr="D:\Мои файлы\ВДВ\P10602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6945" r="8017" b="33401"/>
          <a:stretch/>
        </p:blipFill>
        <p:spPr bwMode="auto">
          <a:xfrm>
            <a:off x="1777564" y="6084168"/>
            <a:ext cx="4599051" cy="235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Мои файлы\ВДВ\P10602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0" r="38354"/>
          <a:stretch/>
        </p:blipFill>
        <p:spPr bwMode="auto">
          <a:xfrm>
            <a:off x="568979" y="4283968"/>
            <a:ext cx="1209676" cy="25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Мои файлы\ВДВ\P10602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2" t="11374" r="28891" b="24387"/>
          <a:stretch/>
        </p:blipFill>
        <p:spPr bwMode="auto">
          <a:xfrm>
            <a:off x="3837484" y="3968120"/>
            <a:ext cx="2197493" cy="201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725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" y="-32717"/>
            <a:ext cx="6858000" cy="92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2206" r="26179" b="12894"/>
          <a:stretch/>
        </p:blipFill>
        <p:spPr bwMode="auto">
          <a:xfrm>
            <a:off x="836711" y="765895"/>
            <a:ext cx="2534859" cy="329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0369" y="251520"/>
            <a:ext cx="2772967" cy="4307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Хамадев</a:t>
            </a:r>
            <a:r>
              <a:rPr lang="ru-RU" sz="2400" b="1" i="1" dirty="0" smtClean="0">
                <a:solidFill>
                  <a:schemeClr val="tx1"/>
                </a:solidFill>
              </a:rPr>
              <a:t> Салават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Фаритович</a:t>
            </a:r>
            <a:r>
              <a:rPr lang="ru-RU" sz="2400" b="1" i="1" dirty="0" smtClean="0">
                <a:solidFill>
                  <a:schemeClr val="tx1"/>
                </a:solidFill>
              </a:rPr>
              <a:t> –</a:t>
            </a:r>
            <a:r>
              <a:rPr lang="ru-RU" b="1" i="1" dirty="0" smtClean="0">
                <a:solidFill>
                  <a:schemeClr val="tx1"/>
                </a:solidFill>
              </a:rPr>
              <a:t>                     член финансово-экономической комиссии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Учредитель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общественной организации «Благотворительный союз «Добрые люди».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11268" name="Picture 4" descr="https://usolie-citi.ru/uploads/posts/2020-02/1581781545_1518696724_img_20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7" t="6515" r="20762"/>
          <a:stretch/>
        </p:blipFill>
        <p:spPr bwMode="auto">
          <a:xfrm>
            <a:off x="834826" y="4716016"/>
            <a:ext cx="2534858" cy="292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4765" y="4355976"/>
            <a:ext cx="2978571" cy="4032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Кушнир Константин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Зотькович</a:t>
            </a:r>
            <a:r>
              <a:rPr lang="ru-RU" sz="2400" b="1" i="1" dirty="0" smtClean="0">
                <a:solidFill>
                  <a:schemeClr val="tx1"/>
                </a:solidFill>
              </a:rPr>
              <a:t> –                     </a:t>
            </a:r>
            <a:r>
              <a:rPr lang="ru-RU" b="1" i="1" dirty="0" smtClean="0">
                <a:solidFill>
                  <a:schemeClr val="tx1"/>
                </a:solidFill>
              </a:rPr>
              <a:t> член жилищно-коммунальной комиссии.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Общественный уполномоченный по защите прав предпринимателей  при Президенте Российской Федерации.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3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" y="0"/>
            <a:ext cx="68248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usolie-citi.ru/uploads/posts/2018-07/1532042747_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t="4483" r="19122"/>
          <a:stretch/>
        </p:blipFill>
        <p:spPr bwMode="auto">
          <a:xfrm>
            <a:off x="735757" y="690981"/>
            <a:ext cx="3303005" cy="280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899780" y="755573"/>
            <a:ext cx="2553556" cy="2736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Горбов Алексей Валерьевич – </a:t>
            </a:r>
            <a:r>
              <a:rPr lang="ru-RU" b="1" i="1" dirty="0" smtClean="0">
                <a:solidFill>
                  <a:schemeClr val="tx1"/>
                </a:solidFill>
              </a:rPr>
              <a:t>председатель Общественной палаты (2018-2021)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Генеральный директор ООО «Центральная строительная компания»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688" y="3635897"/>
            <a:ext cx="58326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«Нельзя </a:t>
            </a:r>
            <a:r>
              <a:rPr lang="ru-RU" sz="1600" b="1" i="1" dirty="0"/>
              <a:t>не отметить, что 5 февраля Общественной палате города исполнилось пять лет. И к своему первому юбилею она подошла, можно сказать, с прорывными результатами. Как отметил в докладе А. Горбов, в прошлом году впервые за пять лет общественники Усолья провели беспрецедентное количество проверок, мониторингов, участвовали в рейдах, входили в состав различных городских комиссий и формирований и даже организовали выездное заседание о ходе капитального ремонта домов в кабинете директора ООО «</a:t>
            </a:r>
            <a:r>
              <a:rPr lang="ru-RU" sz="1600" b="1" i="1" dirty="0" err="1"/>
              <a:t>Востоктяжстрой</a:t>
            </a:r>
            <a:r>
              <a:rPr lang="ru-RU" sz="1600" b="1" i="1" dirty="0"/>
              <a:t> Усолье».</a:t>
            </a:r>
          </a:p>
          <a:p>
            <a:r>
              <a:rPr lang="ru-RU" sz="1600" b="1" i="1" dirty="0" smtClean="0"/>
              <a:t> </a:t>
            </a:r>
            <a:r>
              <a:rPr lang="ru-RU" sz="1600" b="1" i="1" dirty="0"/>
              <a:t>Впервые в истории Общественной палаты проведен Круглый стол «Итоги общественной проверки питания детей в общеобразовательных учреждениях города», в котором приняли участие члены финансово-экономической комиссии, депутаты городской Думы, члены городского родительского комитета, - подчеркнул Алексей Валерьевич</a:t>
            </a:r>
            <a:r>
              <a:rPr lang="ru-RU" sz="1600" b="1" i="1" dirty="0" smtClean="0"/>
              <a:t>.</a:t>
            </a:r>
            <a:r>
              <a:rPr lang="ru-RU" sz="1600" b="1" i="1" dirty="0"/>
              <a:t> Несмотря на улучшение качества питания детей в школах, остались открытыми вопросы по усилению требований к поставщикам по качеству продуктов для детского </a:t>
            </a:r>
            <a:r>
              <a:rPr lang="ru-RU" sz="1600" b="1" i="1" dirty="0" smtClean="0"/>
              <a:t>питания».</a:t>
            </a:r>
            <a:endParaRPr lang="ru-RU" sz="1600" b="1" i="1" dirty="0"/>
          </a:p>
          <a:p>
            <a:r>
              <a:rPr lang="ru-RU" sz="1600" b="1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4430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6" y="35496"/>
            <a:ext cx="6855990" cy="916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2525" y="683568"/>
            <a:ext cx="3083083" cy="3762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Волошина Лариса Анатольевна – </a:t>
            </a:r>
            <a:r>
              <a:rPr lang="ru-RU" sz="2000" b="1" i="1" dirty="0" smtClean="0">
                <a:solidFill>
                  <a:schemeClr val="tx1"/>
                </a:solidFill>
              </a:rPr>
              <a:t>заместитель председателя Общественной палаты.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Член </a:t>
            </a:r>
            <a:r>
              <a:rPr lang="ru-RU" sz="1600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sz="1600" b="1" i="1" dirty="0" smtClean="0">
                <a:solidFill>
                  <a:schemeClr val="tx1"/>
                </a:solidFill>
              </a:rPr>
              <a:t> городской общественной организации «</a:t>
            </a:r>
            <a:r>
              <a:rPr lang="ru-RU" sz="1600" b="1" i="1" dirty="0" err="1" smtClean="0">
                <a:solidFill>
                  <a:schemeClr val="tx1"/>
                </a:solidFill>
              </a:rPr>
              <a:t>Усольский</a:t>
            </a:r>
            <a:r>
              <a:rPr lang="ru-RU" sz="1600" b="1" i="1" dirty="0" smtClean="0">
                <a:solidFill>
                  <a:schemeClr val="tx1"/>
                </a:solidFill>
              </a:rPr>
              <a:t> совет женщин». Председатель </a:t>
            </a:r>
            <a:r>
              <a:rPr lang="ru-RU" sz="1600" b="1" i="1" dirty="0" err="1" smtClean="0">
                <a:solidFill>
                  <a:schemeClr val="tx1"/>
                </a:solidFill>
              </a:rPr>
              <a:t>Усольского</a:t>
            </a:r>
            <a:r>
              <a:rPr lang="ru-RU" sz="1600" b="1" i="1" dirty="0" smtClean="0">
                <a:solidFill>
                  <a:schemeClr val="tx1"/>
                </a:solidFill>
              </a:rPr>
              <a:t> отделения областной Иркутской организации Союза журналистов России.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191081">
            <a:off x="794933" y="4541985"/>
            <a:ext cx="5091131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i="1" dirty="0" smtClean="0"/>
              <a:t>«Безусловно</a:t>
            </a:r>
            <a:r>
              <a:rPr lang="ru-RU" b="1" i="1" dirty="0"/>
              <a:t>, предложения общественников носят рекомендательный характер. Но нельзя не заметить, что объединенное внимание со стороны Общественной палаты, депутатов Думы города, родительской общественности приносит ощутимые плоды в улучшении ситуации. При поддержке </a:t>
            </a:r>
            <a:r>
              <a:rPr lang="ru-RU" b="1" i="1" dirty="0" err="1"/>
              <a:t>Роспотребнадзора</a:t>
            </a:r>
            <a:r>
              <a:rPr lang="ru-RU" b="1" i="1" dirty="0"/>
              <a:t> в этом учебном году ее удается переломить к лучшему. И общественный контроль будет </a:t>
            </a:r>
            <a:r>
              <a:rPr lang="ru-RU" b="1" i="1" dirty="0" smtClean="0"/>
              <a:t>продолжен».</a:t>
            </a:r>
          </a:p>
          <a:p>
            <a:endParaRPr lang="ru-RU" b="1" i="1" dirty="0"/>
          </a:p>
          <a:p>
            <a:r>
              <a:rPr lang="ru-RU" b="1" i="1" dirty="0"/>
              <a:t>Лариса ВОЛОШИНА, заместитель председателя Общественной палаты </a:t>
            </a:r>
            <a:r>
              <a:rPr lang="ru-RU" b="1" i="1" dirty="0" smtClean="0"/>
              <a:t>города.</a:t>
            </a:r>
            <a:endParaRPr lang="ru-RU" b="1" i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524" t="-8517" r="20821" b="8517"/>
          <a:stretch/>
        </p:blipFill>
        <p:spPr>
          <a:xfrm>
            <a:off x="522038" y="575623"/>
            <a:ext cx="2713436" cy="367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83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" y="0"/>
            <a:ext cx="682516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файлы\лицей\DSC_8985   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611560"/>
            <a:ext cx="28803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3016" y="251520"/>
            <a:ext cx="2880320" cy="4680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Павидис</a:t>
            </a:r>
            <a:r>
              <a:rPr lang="ru-RU" sz="2400" b="1" i="1" dirty="0" smtClean="0">
                <a:solidFill>
                  <a:schemeClr val="tx1"/>
                </a:solidFill>
              </a:rPr>
              <a:t> Светлана Владимировна – 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секретарь  Общественной палаты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Председатель городского родительского комитета</a:t>
            </a:r>
          </a:p>
          <a:p>
            <a:pPr algn="ctr"/>
            <a:endParaRPr lang="ru-RU" b="1" i="1" dirty="0" smtClean="0">
              <a:solidFill>
                <a:schemeClr val="tx1"/>
              </a:solidFill>
            </a:endParaRPr>
          </a:p>
          <a:p>
            <a:pPr algn="ctr"/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9040" y="5004048"/>
            <a:ext cx="26642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«И </a:t>
            </a:r>
            <a:r>
              <a:rPr lang="ru-RU" b="1" dirty="0"/>
              <a:t>люди у нас в Общественной палате активные, которые не хотят ждать, когда наверху начнут решать тот или иной вопрос. Думаю, иногда надо рисковать, быть немного авантюристами, чтобы менять жизнь, не дожидаясь указаний </a:t>
            </a:r>
            <a:r>
              <a:rPr lang="ru-RU" b="1" dirty="0" smtClean="0"/>
              <a:t>сверху».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 rot="9928983" flipV="1">
            <a:off x="741487" y="5462074"/>
            <a:ext cx="28956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«Общественная </a:t>
            </a:r>
            <a:r>
              <a:rPr lang="ru-RU" b="1" dirty="0"/>
              <a:t>палата, как я понимаю, это союз всех общественных формирований Усолья, институт гражданского общества. Меня интересовало, как это проявляется в нашем </a:t>
            </a:r>
            <a:r>
              <a:rPr lang="ru-RU" b="1" dirty="0" smtClean="0"/>
              <a:t>городе».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70535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yH4iRPQ2q0otWIFepML2LxRV4FFXxVIZgWlKXhq0K9N-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620688" y="611560"/>
            <a:ext cx="2808312" cy="398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3016" y="611560"/>
            <a:ext cx="2736304" cy="396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Вениаминов Николай Сергеевич –                           </a:t>
            </a:r>
            <a:r>
              <a:rPr lang="ru-RU" b="1" i="1" dirty="0" smtClean="0">
                <a:solidFill>
                  <a:schemeClr val="tx1"/>
                </a:solidFill>
              </a:rPr>
              <a:t>член президиума.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первичной профсоюзной организации «Кристалл» Иркутской областной организации Российского профессионального союза работников химических отраслей промышленности.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182931">
            <a:off x="468022" y="4716030"/>
            <a:ext cx="6048672" cy="2090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«- </a:t>
            </a:r>
            <a:r>
              <a:rPr lang="ru-RU" sz="1600" b="1" dirty="0">
                <a:solidFill>
                  <a:schemeClr val="tx1"/>
                </a:solidFill>
              </a:rPr>
              <a:t>Отец тогда уже один работал, старший брат в армии, а я что, дома отсиживаться? Страха не было. Хотелось </a:t>
            </a:r>
            <a:r>
              <a:rPr lang="ru-RU" sz="1600" b="1" dirty="0" smtClean="0">
                <a:solidFill>
                  <a:schemeClr val="tx1"/>
                </a:solidFill>
              </a:rPr>
              <a:t>приключений</a:t>
            </a:r>
            <a:r>
              <a:rPr lang="ru-RU" sz="1600" b="1" dirty="0">
                <a:solidFill>
                  <a:schemeClr val="tx1"/>
                </a:solidFill>
              </a:rPr>
              <a:t>. Я спортом занимался, у </a:t>
            </a:r>
            <a:r>
              <a:rPr lang="ru-RU" sz="1600" b="1" dirty="0" err="1">
                <a:solidFill>
                  <a:schemeClr val="tx1"/>
                </a:solidFill>
              </a:rPr>
              <a:t>Чекоданова</a:t>
            </a:r>
            <a:r>
              <a:rPr lang="ru-RU" sz="1600" b="1" dirty="0">
                <a:solidFill>
                  <a:schemeClr val="tx1"/>
                </a:solidFill>
              </a:rPr>
              <a:t>, играл в футбол, хоккей, волейбол. В техникуме на электрика учился. Служить попал в Ставрополь, 101 бригада внутренних войск, разведка. Шел 2000 год, вторая чеченская кампания, штурм Грозного, за восемь месяцев почти всю Чечню </a:t>
            </a:r>
            <a:r>
              <a:rPr lang="ru-RU" sz="1600" b="1" dirty="0" smtClean="0">
                <a:solidFill>
                  <a:schemeClr val="tx1"/>
                </a:solidFill>
              </a:rPr>
              <a:t>объездил».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2696" y="6732240"/>
            <a:ext cx="554461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«Армия </a:t>
            </a:r>
            <a:r>
              <a:rPr lang="ru-RU" sz="1600" b="1" i="1" dirty="0">
                <a:solidFill>
                  <a:schemeClr val="tx1"/>
                </a:solidFill>
              </a:rPr>
              <a:t>меня особо не </a:t>
            </a:r>
            <a:r>
              <a:rPr lang="ru-RU" sz="1600" b="1" i="1" dirty="0" smtClean="0">
                <a:solidFill>
                  <a:schemeClr val="tx1"/>
                </a:solidFill>
              </a:rPr>
              <a:t>изменила. Захотелось </a:t>
            </a:r>
            <a:r>
              <a:rPr lang="ru-RU" sz="1600" b="1" i="1" dirty="0">
                <a:solidFill>
                  <a:schemeClr val="tx1"/>
                </a:solidFill>
              </a:rPr>
              <a:t>только дальше учиться, подниматься, вставать на </a:t>
            </a:r>
            <a:r>
              <a:rPr lang="ru-RU" sz="1600" b="1" i="1" dirty="0" smtClean="0">
                <a:solidFill>
                  <a:schemeClr val="tx1"/>
                </a:solidFill>
              </a:rPr>
              <a:t>ноги».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6692" y="6948264"/>
            <a:ext cx="5616624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«А </a:t>
            </a:r>
            <a:r>
              <a:rPr lang="ru-RU" sz="1600" b="1" dirty="0">
                <a:solidFill>
                  <a:srgbClr val="C00000"/>
                </a:solidFill>
              </a:rPr>
              <a:t>у меня такой девиз</a:t>
            </a:r>
            <a:r>
              <a:rPr lang="ru-RU" sz="1600" b="1" dirty="0" smtClean="0">
                <a:solidFill>
                  <a:srgbClr val="C00000"/>
                </a:solidFill>
              </a:rPr>
              <a:t>,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- </a:t>
            </a:r>
            <a:r>
              <a:rPr lang="ru-RU" sz="1600" b="1" dirty="0">
                <a:solidFill>
                  <a:srgbClr val="C00000"/>
                </a:solidFill>
              </a:rPr>
              <a:t> если можно поучаствовать в создании чего-то хорошего, я </a:t>
            </a:r>
            <a:r>
              <a:rPr lang="ru-RU" sz="1600" b="1" dirty="0" smtClean="0">
                <a:solidFill>
                  <a:srgbClr val="C00000"/>
                </a:solidFill>
              </a:rPr>
              <a:t>участвую».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7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544"/>
            <a:ext cx="6900015" cy="946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solie-citi.ru/uploads/posts/2020-02/1582232627_img_20200220_1358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8482" r="30401" b="14357"/>
          <a:stretch/>
        </p:blipFill>
        <p:spPr bwMode="auto">
          <a:xfrm>
            <a:off x="548680" y="683568"/>
            <a:ext cx="3071191" cy="33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9871" y="683567"/>
            <a:ext cx="2689449" cy="3384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Востренков</a:t>
            </a:r>
            <a:r>
              <a:rPr lang="ru-RU" sz="2400" b="1" i="1" dirty="0" smtClean="0">
                <a:solidFill>
                  <a:schemeClr val="tx1"/>
                </a:solidFill>
              </a:rPr>
              <a:t> Игорь Сергеевич –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член президиума.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Член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Усольского</a:t>
            </a:r>
            <a:r>
              <a:rPr lang="ru-RU" b="1" i="1" dirty="0" smtClean="0">
                <a:solidFill>
                  <a:schemeClr val="tx1"/>
                </a:solidFill>
              </a:rPr>
              <a:t> отделения «Движение в поддержку Армии, оборонной промышленности и науки». 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137857">
            <a:off x="491297" y="3763361"/>
            <a:ext cx="6048672" cy="3216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solidFill>
                  <a:schemeClr val="tx1"/>
                </a:solidFill>
              </a:rPr>
              <a:t>На вопрос Игоря </a:t>
            </a:r>
            <a:r>
              <a:rPr lang="ru-RU" b="1" i="1" dirty="0" err="1">
                <a:solidFill>
                  <a:schemeClr val="tx1"/>
                </a:solidFill>
              </a:rPr>
              <a:t>Востренкова</a:t>
            </a:r>
            <a:r>
              <a:rPr lang="ru-RU" b="1" i="1" dirty="0">
                <a:solidFill>
                  <a:schemeClr val="tx1"/>
                </a:solidFill>
              </a:rPr>
              <a:t> о ремонте дороги по улице Трактовой </a:t>
            </a:r>
            <a:r>
              <a:rPr lang="ru-RU" b="1" i="1" dirty="0" err="1">
                <a:solidFill>
                  <a:schemeClr val="tx1"/>
                </a:solidFill>
              </a:rPr>
              <a:t>Торопкин</a:t>
            </a:r>
            <a:r>
              <a:rPr lang="ru-RU" b="1" i="1" dirty="0">
                <a:solidFill>
                  <a:schemeClr val="tx1"/>
                </a:solidFill>
              </a:rPr>
              <a:t> Максим Викторович дал обстоятельный ответ: «Ремонт дороги включён в план на 2023-2024 </a:t>
            </a:r>
            <a:r>
              <a:rPr lang="ru-RU" b="1" i="1" dirty="0" err="1">
                <a:solidFill>
                  <a:schemeClr val="tx1"/>
                </a:solidFill>
              </a:rPr>
              <a:t>г.г</a:t>
            </a:r>
            <a:r>
              <a:rPr lang="ru-RU" b="1" i="1" dirty="0">
                <a:solidFill>
                  <a:schemeClr val="tx1"/>
                </a:solidFill>
              </a:rPr>
              <a:t>. по программе «Безопасные качественные дороги» (БКД). В настоящее время удалось «завести» в город 200 млн. рублей для ремонта дорог в городе, что на сегодня является приоритетным.  Подобная ситуация по улице </a:t>
            </a:r>
            <a:r>
              <a:rPr lang="ru-RU" b="1" i="1" dirty="0" err="1">
                <a:solidFill>
                  <a:schemeClr val="tx1"/>
                </a:solidFill>
              </a:rPr>
              <a:t>Бурлова</a:t>
            </a:r>
            <a:r>
              <a:rPr lang="ru-RU" b="1" i="1" dirty="0">
                <a:solidFill>
                  <a:schemeClr val="tx1"/>
                </a:solidFill>
              </a:rPr>
              <a:t>, где строится завод мороженого</a:t>
            </a:r>
            <a:r>
              <a:rPr lang="ru-RU" b="1" i="1" dirty="0" smtClean="0">
                <a:solidFill>
                  <a:schemeClr val="tx1"/>
                </a:solidFill>
              </a:rPr>
              <a:t>».(</a:t>
            </a:r>
            <a:r>
              <a:rPr lang="ru-RU" sz="1600" b="1" i="1" dirty="0" smtClean="0">
                <a:solidFill>
                  <a:schemeClr val="tx1"/>
                </a:solidFill>
              </a:rPr>
              <a:t>Из протокола заседания Общественной палаты 21.11.2019г.)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6712" y="7092280"/>
            <a:ext cx="5544616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«…Отсутствует реакция </a:t>
            </a:r>
            <a:r>
              <a:rPr lang="ru-RU" b="1" i="1" dirty="0">
                <a:solidFill>
                  <a:schemeClr val="tx1"/>
                </a:solidFill>
              </a:rPr>
              <a:t>администрации на запросы Общественной палаты и в других городах области, </a:t>
            </a:r>
            <a:r>
              <a:rPr lang="ru-RU" b="1" i="1" dirty="0" smtClean="0">
                <a:solidFill>
                  <a:schemeClr val="tx1"/>
                </a:solidFill>
              </a:rPr>
              <a:t>следует </a:t>
            </a:r>
            <a:r>
              <a:rPr lang="ru-RU" b="1" i="1" dirty="0">
                <a:solidFill>
                  <a:schemeClr val="tx1"/>
                </a:solidFill>
              </a:rPr>
              <a:t>учесть рекомендации </a:t>
            </a:r>
            <a:r>
              <a:rPr lang="ru-RU" b="1" i="1" dirty="0" smtClean="0">
                <a:solidFill>
                  <a:schemeClr val="tx1"/>
                </a:solidFill>
              </a:rPr>
              <a:t>области в части  </a:t>
            </a:r>
            <a:r>
              <a:rPr lang="ru-RU" b="1" i="1" dirty="0">
                <a:solidFill>
                  <a:schemeClr val="tx1"/>
                </a:solidFill>
              </a:rPr>
              <a:t>обращения в Правительство области, прокуратуру, Общественную </a:t>
            </a:r>
            <a:r>
              <a:rPr lang="ru-RU" b="1" i="1" dirty="0" smtClean="0">
                <a:solidFill>
                  <a:schemeClr val="tx1"/>
                </a:solidFill>
              </a:rPr>
              <a:t>палату». 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03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5161" cy="912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29572" y="179512"/>
            <a:ext cx="3023764" cy="4824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Перевалова</a:t>
            </a:r>
            <a:r>
              <a:rPr lang="ru-RU" sz="2400" b="1" i="1" dirty="0" smtClean="0">
                <a:solidFill>
                  <a:schemeClr val="tx1"/>
                </a:solidFill>
              </a:rPr>
              <a:t>  Марина Валентиновна –                             член президиума.</a:t>
            </a:r>
            <a:endParaRPr lang="ru-RU" b="1" i="1" dirty="0">
              <a:solidFill>
                <a:schemeClr val="tx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Главный редактор «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газеты» ООО «</a:t>
            </a:r>
            <a:r>
              <a:rPr lang="ru-RU" b="1" i="1" dirty="0" err="1" smtClean="0">
                <a:solidFill>
                  <a:schemeClr val="tx1"/>
                </a:solidFill>
              </a:rPr>
              <a:t>Инфоцентр</a:t>
            </a:r>
            <a:r>
              <a:rPr lang="ru-RU" b="1" i="1" dirty="0" smtClean="0">
                <a:solidFill>
                  <a:schemeClr val="tx1"/>
                </a:solidFill>
              </a:rPr>
              <a:t>», член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общественной организации «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Усольский</a:t>
            </a:r>
            <a:r>
              <a:rPr lang="ru-RU" b="1" i="1" dirty="0" smtClean="0">
                <a:solidFill>
                  <a:schemeClr val="tx1"/>
                </a:solidFill>
              </a:rPr>
              <a:t> совет женщин», член Союза журналистов России. </a:t>
            </a:r>
          </a:p>
          <a:p>
            <a:pPr algn="ctr"/>
            <a:endParaRPr lang="ru-RU" dirty="0"/>
          </a:p>
        </p:txBody>
      </p:sp>
      <p:pic>
        <p:nvPicPr>
          <p:cNvPr id="3077" name="Picture 5" descr="http://www.usgg.ru/uploads/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2" b="2303"/>
          <a:stretch/>
        </p:blipFill>
        <p:spPr bwMode="auto">
          <a:xfrm>
            <a:off x="619696" y="611560"/>
            <a:ext cx="28098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9696" y="4562052"/>
            <a:ext cx="5761632" cy="339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«Мы </a:t>
            </a:r>
            <a:r>
              <a:rPr lang="ru-RU" sz="1600" b="1" i="1" dirty="0"/>
              <a:t>получили подробную информацию по направлениям деятельности власти города с молодыми горожанами, реализации муниципальной программы «Молодежная политика» на 2019-2024 годы. И хотя главными задачами ее названы «качественное развитие потенциала и воспитание молодежи, сокращение масштабов немедицинского потребления наркотических и психотропных веществ, формирование негативного отношения к незаконному обороту и потреблению наркотиков и существенное снижение спроса на них», </a:t>
            </a:r>
            <a:r>
              <a:rPr lang="ru-RU" sz="1600" b="1" i="1" dirty="0">
                <a:solidFill>
                  <a:srgbClr val="C00000"/>
                </a:solidFill>
              </a:rPr>
              <a:t>в докладе не были упомянуты проблемные явления, не проанализирован их масштаб и пути решения. А ведь именно проблемы требуют помощи от </a:t>
            </a:r>
            <a:r>
              <a:rPr lang="ru-RU" sz="1600" b="1" i="1" dirty="0" smtClean="0">
                <a:solidFill>
                  <a:srgbClr val="C00000"/>
                </a:solidFill>
              </a:rPr>
              <a:t>общественности».</a:t>
            </a:r>
            <a:endParaRPr lang="ru-RU" sz="16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6712" y="7812360"/>
            <a:ext cx="532859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tx1"/>
                </a:solidFill>
              </a:rPr>
              <a:t>Марина </a:t>
            </a:r>
            <a:r>
              <a:rPr lang="ru-RU" sz="1400" b="1" u="sng" dirty="0" err="1" smtClean="0">
                <a:solidFill>
                  <a:schemeClr val="tx1"/>
                </a:solidFill>
              </a:rPr>
              <a:t>Перевалова</a:t>
            </a:r>
            <a:r>
              <a:rPr lang="ru-RU" sz="1400" b="1" u="sng" dirty="0" smtClean="0">
                <a:solidFill>
                  <a:schemeClr val="tx1"/>
                </a:solidFill>
              </a:rPr>
              <a:t>, Лариса Волошина, члены президиума Общественной палаты города. </a:t>
            </a:r>
            <a:endParaRPr lang="ru-RU" sz="1400" b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83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" y="-24705"/>
            <a:ext cx="6858000" cy="92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ои файлы\ОП-2018\DSC03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3" y="539552"/>
            <a:ext cx="326422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17032" y="-73023"/>
            <a:ext cx="2808311" cy="4656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Демьяненко Владимир Андреевич –</a:t>
            </a:r>
            <a:r>
              <a:rPr lang="ru-RU" b="1" i="1" dirty="0" smtClean="0">
                <a:solidFill>
                  <a:schemeClr val="tx1"/>
                </a:solidFill>
              </a:rPr>
              <a:t> председатель  жилищно-коммунальной комиссии Председатель совета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общественной организации  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«Наш город».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2051" name="Picture 3" descr="D:\Мои файлы\ОП-ЖКХ-2019\P10603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995">
            <a:off x="744512" y="3370215"/>
            <a:ext cx="3717032" cy="278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и файлы\Мониторинг Соловаров  6 сентября 2019г\P10605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3" t="7635" r="12055"/>
          <a:stretch/>
        </p:blipFill>
        <p:spPr bwMode="auto">
          <a:xfrm rot="649083">
            <a:off x="4305267" y="4667832"/>
            <a:ext cx="1762125" cy="34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ои файлы\Мониторинг дорог\DSC0336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2" t="2999" r="4637"/>
          <a:stretch/>
        </p:blipFill>
        <p:spPr bwMode="auto">
          <a:xfrm rot="20803721">
            <a:off x="1498127" y="5868145"/>
            <a:ext cx="2209800" cy="277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283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7.hotpng.com/preview/740/817/264/alaska-facade-bridegroom-vector-flower-fr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" y="21347"/>
            <a:ext cx="6829028" cy="91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файлы\ОП-президиум 09.09.2019\P10605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/>
          <a:stretch/>
        </p:blipFill>
        <p:spPr bwMode="auto">
          <a:xfrm>
            <a:off x="692696" y="755576"/>
            <a:ext cx="327793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1048" y="755575"/>
            <a:ext cx="2570584" cy="6264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Молоткова</a:t>
            </a:r>
            <a:r>
              <a:rPr lang="ru-RU" sz="2400" b="1" i="1" dirty="0" smtClean="0">
                <a:solidFill>
                  <a:schemeClr val="tx1"/>
                </a:solidFill>
              </a:rPr>
              <a:t> Тамара Николаевна – </a:t>
            </a:r>
            <a:r>
              <a:rPr lang="ru-RU" b="1" i="1" dirty="0" smtClean="0">
                <a:solidFill>
                  <a:schemeClr val="tx1"/>
                </a:solidFill>
              </a:rPr>
              <a:t>председатель финансово-экономической комиссии.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Председатель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Усольского</a:t>
            </a:r>
            <a:r>
              <a:rPr lang="ru-RU" b="1" i="1" dirty="0" smtClean="0">
                <a:solidFill>
                  <a:schemeClr val="tx1"/>
                </a:solidFill>
              </a:rPr>
              <a:t> отделения Общероссийской общественной организации «Благотворительный фонд «Российский детский фонд», исполнительный директор </a:t>
            </a:r>
            <a:r>
              <a:rPr lang="ru-RU" b="1" i="1" dirty="0" err="1" smtClean="0">
                <a:solidFill>
                  <a:schemeClr val="tx1"/>
                </a:solidFill>
              </a:rPr>
              <a:t>Усольской</a:t>
            </a:r>
            <a:r>
              <a:rPr lang="ru-RU" b="1" i="1" dirty="0" smtClean="0">
                <a:solidFill>
                  <a:schemeClr val="tx1"/>
                </a:solidFill>
              </a:rPr>
              <a:t> городской общественной организации «Благотворительный союз «Добрые люди».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76272">
            <a:off x="476672" y="6516216"/>
            <a:ext cx="5904655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</a:rPr>
              <a:t>— К нам приходят всегда с бедой, и никогда — со счастьем, поэтому работа, конечно, тяжелая, выматывающая. Но всякий раз, когда я вижу ребенка, которого удалось спасти благодаря нашему вмешательству, благодаря помощи предпринимателей, жителей города, понимаю, что все это — не зря, спасенная жизнь ребенка — главная награда…</a:t>
            </a:r>
          </a:p>
        </p:txBody>
      </p:sp>
      <p:pic>
        <p:nvPicPr>
          <p:cNvPr id="1028" name="Picture 4" descr="D:\Мои файлы\ОП-президиум 09.09.2019\P10605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8" t="5196" r="11699" b="12576"/>
          <a:stretch/>
        </p:blipFill>
        <p:spPr bwMode="auto">
          <a:xfrm>
            <a:off x="1418084" y="3491880"/>
            <a:ext cx="2016000" cy="340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3668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1094</Words>
  <Application>Microsoft Office PowerPoint</Application>
  <PresentationFormat>Экран (4:3)</PresentationFormat>
  <Paragraphs>81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Веселова Любовь Сергеевна</cp:lastModifiedBy>
  <cp:revision>59</cp:revision>
  <dcterms:created xsi:type="dcterms:W3CDTF">2020-03-12T02:38:12Z</dcterms:created>
  <dcterms:modified xsi:type="dcterms:W3CDTF">2020-03-19T07:20:17Z</dcterms:modified>
</cp:coreProperties>
</file>