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0" r:id="rId5"/>
    <p:sldId id="256" r:id="rId6"/>
    <p:sldId id="258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3FEBC-159C-441F-B24E-5F5CD67E91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554059-B9EB-4D1A-9876-28C6279BC77A}">
      <dgm:prSet phldrT="[Текст]"/>
      <dgm:spPr/>
      <dgm:t>
        <a:bodyPr/>
        <a:lstStyle/>
        <a:p>
          <a:r>
            <a:rPr lang="ru-RU" dirty="0" smtClean="0">
              <a:latin typeface="Gilroy Black" panose="00000A00000000000000" pitchFamily="2" charset="-52"/>
            </a:rPr>
            <a:t>Филиал в городе Ангарске</a:t>
          </a:r>
          <a:endParaRPr lang="ru-RU" dirty="0">
            <a:latin typeface="Gilroy Black" panose="00000A00000000000000" pitchFamily="2" charset="-52"/>
          </a:endParaRPr>
        </a:p>
      </dgm:t>
    </dgm:pt>
    <dgm:pt modelId="{B4A7BAA5-27EF-472F-98A6-E3419338FE43}" type="parTrans" cxnId="{851A35C9-BFC4-4A7F-B720-7D4197AA0284}">
      <dgm:prSet/>
      <dgm:spPr/>
      <dgm:t>
        <a:bodyPr/>
        <a:lstStyle/>
        <a:p>
          <a:endParaRPr lang="ru-RU"/>
        </a:p>
      </dgm:t>
    </dgm:pt>
    <dgm:pt modelId="{DB94C7AF-4CB0-4848-B095-B7FA1BDB5D23}" type="sibTrans" cxnId="{851A35C9-BFC4-4A7F-B720-7D4197AA0284}">
      <dgm:prSet/>
      <dgm:spPr/>
      <dgm:t>
        <a:bodyPr/>
        <a:lstStyle/>
        <a:p>
          <a:endParaRPr lang="ru-RU"/>
        </a:p>
      </dgm:t>
    </dgm:pt>
    <dgm:pt modelId="{A02FB36D-6B9C-4D1C-B906-4B17CF9F563E}">
      <dgm:prSet phldrT="[Текст]"/>
      <dgm:spPr/>
      <dgm:t>
        <a:bodyPr/>
        <a:lstStyle/>
        <a:p>
          <a:r>
            <a:rPr lang="ru-RU" dirty="0" smtClean="0">
              <a:latin typeface="Gilroy Black" panose="00000A00000000000000" pitchFamily="2" charset="-52"/>
            </a:rPr>
            <a:t>Филиал в городе Усолье-Сибирском</a:t>
          </a:r>
          <a:endParaRPr lang="ru-RU" dirty="0">
            <a:latin typeface="Gilroy Black" panose="00000A00000000000000" pitchFamily="2" charset="-52"/>
          </a:endParaRPr>
        </a:p>
      </dgm:t>
    </dgm:pt>
    <dgm:pt modelId="{10573908-1261-4CB1-854D-E8C34B649AD4}" type="parTrans" cxnId="{E453C54E-9203-4891-9F3B-842A73CF31EE}">
      <dgm:prSet/>
      <dgm:spPr/>
      <dgm:t>
        <a:bodyPr/>
        <a:lstStyle/>
        <a:p>
          <a:endParaRPr lang="ru-RU"/>
        </a:p>
      </dgm:t>
    </dgm:pt>
    <dgm:pt modelId="{38A44E02-AF38-4972-A38B-AD482E0E0349}" type="sibTrans" cxnId="{E453C54E-9203-4891-9F3B-842A73CF31EE}">
      <dgm:prSet/>
      <dgm:spPr/>
      <dgm:t>
        <a:bodyPr/>
        <a:lstStyle/>
        <a:p>
          <a:endParaRPr lang="ru-RU"/>
        </a:p>
      </dgm:t>
    </dgm:pt>
    <dgm:pt modelId="{51B16911-6801-43BE-A688-70A965F0845E}">
      <dgm:prSet phldrT="[Текст]"/>
      <dgm:spPr/>
      <dgm:t>
        <a:bodyPr/>
        <a:lstStyle/>
        <a:p>
          <a:r>
            <a:rPr lang="ru-RU" dirty="0" smtClean="0">
              <a:latin typeface="Gilroy Black" panose="00000A00000000000000" pitchFamily="2" charset="-52"/>
            </a:rPr>
            <a:t>Филиал в городе Черемхово</a:t>
          </a:r>
          <a:endParaRPr lang="ru-RU" dirty="0">
            <a:latin typeface="Gilroy Black" panose="00000A00000000000000" pitchFamily="2" charset="-52"/>
          </a:endParaRPr>
        </a:p>
      </dgm:t>
    </dgm:pt>
    <dgm:pt modelId="{C3EE95A2-818E-4321-A6B5-F8EF6F18826E}" type="parTrans" cxnId="{92C93BA6-0DC9-4FE0-AA3B-79172B259DAA}">
      <dgm:prSet/>
      <dgm:spPr/>
      <dgm:t>
        <a:bodyPr/>
        <a:lstStyle/>
        <a:p>
          <a:endParaRPr lang="ru-RU"/>
        </a:p>
      </dgm:t>
    </dgm:pt>
    <dgm:pt modelId="{97981DF2-7F34-453C-A8FD-80DAF0D639AB}" type="sibTrans" cxnId="{92C93BA6-0DC9-4FE0-AA3B-79172B259DAA}">
      <dgm:prSet/>
      <dgm:spPr/>
      <dgm:t>
        <a:bodyPr/>
        <a:lstStyle/>
        <a:p>
          <a:endParaRPr lang="ru-RU"/>
        </a:p>
      </dgm:t>
    </dgm:pt>
    <dgm:pt modelId="{458099DD-DCBB-47D6-A4C7-5E8AE0DE2CB8}">
      <dgm:prSet/>
      <dgm:spPr/>
      <dgm:t>
        <a:bodyPr/>
        <a:lstStyle/>
        <a:p>
          <a:r>
            <a:rPr lang="ru-RU" dirty="0" smtClean="0">
              <a:latin typeface="Gilroy Black" panose="00000A00000000000000" pitchFamily="2" charset="-52"/>
            </a:rPr>
            <a:t>Филиал в городе Тулуне</a:t>
          </a:r>
          <a:endParaRPr lang="ru-RU" dirty="0">
            <a:latin typeface="Gilroy Black" panose="00000A00000000000000" pitchFamily="2" charset="-52"/>
          </a:endParaRPr>
        </a:p>
      </dgm:t>
    </dgm:pt>
    <dgm:pt modelId="{9503416F-0AFE-423B-ADC3-C28EB6C387AB}" type="parTrans" cxnId="{6875CC4C-FDC0-406A-960E-499E5FE76A97}">
      <dgm:prSet/>
      <dgm:spPr/>
      <dgm:t>
        <a:bodyPr/>
        <a:lstStyle/>
        <a:p>
          <a:endParaRPr lang="ru-RU"/>
        </a:p>
      </dgm:t>
    </dgm:pt>
    <dgm:pt modelId="{E256B535-D590-4ADC-9005-5D6D9F269DB8}" type="sibTrans" cxnId="{6875CC4C-FDC0-406A-960E-499E5FE76A97}">
      <dgm:prSet/>
      <dgm:spPr/>
      <dgm:t>
        <a:bodyPr/>
        <a:lstStyle/>
        <a:p>
          <a:endParaRPr lang="ru-RU"/>
        </a:p>
      </dgm:t>
    </dgm:pt>
    <dgm:pt modelId="{D2E6954E-C067-4884-BE47-FAF68DCF5836}">
      <dgm:prSet/>
      <dgm:spPr/>
      <dgm:t>
        <a:bodyPr/>
        <a:lstStyle/>
        <a:p>
          <a:r>
            <a:rPr lang="ru-RU" dirty="0" smtClean="0">
              <a:latin typeface="Gilroy Black" panose="00000A00000000000000" pitchFamily="2" charset="-52"/>
            </a:rPr>
            <a:t>Филиал в городе Братске</a:t>
          </a:r>
          <a:endParaRPr lang="ru-RU" dirty="0">
            <a:latin typeface="Gilroy Black" panose="00000A00000000000000" pitchFamily="2" charset="-52"/>
          </a:endParaRPr>
        </a:p>
      </dgm:t>
    </dgm:pt>
    <dgm:pt modelId="{7E2D8A7E-7C63-4C73-BD85-BEDDD4A1F524}" type="parTrans" cxnId="{9ED1206B-52BF-4373-AB35-F5E431D0FC42}">
      <dgm:prSet/>
      <dgm:spPr/>
      <dgm:t>
        <a:bodyPr/>
        <a:lstStyle/>
        <a:p>
          <a:endParaRPr lang="ru-RU"/>
        </a:p>
      </dgm:t>
    </dgm:pt>
    <dgm:pt modelId="{2182DE4F-2540-4E62-AEE2-1988B9C6C1E6}" type="sibTrans" cxnId="{9ED1206B-52BF-4373-AB35-F5E431D0FC42}">
      <dgm:prSet/>
      <dgm:spPr/>
      <dgm:t>
        <a:bodyPr/>
        <a:lstStyle/>
        <a:p>
          <a:endParaRPr lang="ru-RU"/>
        </a:p>
      </dgm:t>
    </dgm:pt>
    <dgm:pt modelId="{A96C3BF7-98DD-4F06-9E8E-BCE76AEBA13B}">
      <dgm:prSet/>
      <dgm:spPr/>
      <dgm:t>
        <a:bodyPr/>
        <a:lstStyle/>
        <a:p>
          <a:r>
            <a:rPr lang="ru-RU" dirty="0" smtClean="0">
              <a:latin typeface="Gilroy Black" panose="00000A00000000000000" pitchFamily="2" charset="-52"/>
            </a:rPr>
            <a:t>Филиал в городе Усть-Илимске</a:t>
          </a:r>
          <a:endParaRPr lang="ru-RU" dirty="0">
            <a:latin typeface="Gilroy Black" panose="00000A00000000000000" pitchFamily="2" charset="-52"/>
          </a:endParaRPr>
        </a:p>
      </dgm:t>
    </dgm:pt>
    <dgm:pt modelId="{3B393C1D-1902-449F-A3A4-D499BB8694A8}" type="parTrans" cxnId="{824BA53B-CA17-40F3-8021-F58B3EB8F215}">
      <dgm:prSet/>
      <dgm:spPr/>
      <dgm:t>
        <a:bodyPr/>
        <a:lstStyle/>
        <a:p>
          <a:endParaRPr lang="ru-RU"/>
        </a:p>
      </dgm:t>
    </dgm:pt>
    <dgm:pt modelId="{78903CF2-778A-47AB-9439-6E60174AE9BE}" type="sibTrans" cxnId="{824BA53B-CA17-40F3-8021-F58B3EB8F215}">
      <dgm:prSet/>
      <dgm:spPr/>
      <dgm:t>
        <a:bodyPr/>
        <a:lstStyle/>
        <a:p>
          <a:endParaRPr lang="ru-RU"/>
        </a:p>
      </dgm:t>
    </dgm:pt>
    <dgm:pt modelId="{E4205D9A-51B5-49E3-99CF-8024A0CA0EBA}">
      <dgm:prSet custT="1"/>
      <dgm:spPr/>
      <dgm:t>
        <a:bodyPr/>
        <a:lstStyle/>
        <a:p>
          <a:r>
            <a:rPr lang="ru-RU" sz="1600" dirty="0" smtClean="0">
              <a:latin typeface="Gilroy Black" panose="00000A00000000000000" pitchFamily="2" charset="-52"/>
            </a:rPr>
            <a:t>Психоневрологическое отделение в поселке Усть-Ордынский</a:t>
          </a:r>
          <a:endParaRPr lang="ru-RU" sz="1600" dirty="0">
            <a:latin typeface="Gilroy Black" panose="00000A00000000000000" pitchFamily="2" charset="-52"/>
          </a:endParaRPr>
        </a:p>
      </dgm:t>
    </dgm:pt>
    <dgm:pt modelId="{95831CBD-D04D-4841-AAB9-52BB0C594FD2}" type="parTrans" cxnId="{4D3D70DA-4168-4E34-AAB7-55A5847481E0}">
      <dgm:prSet/>
      <dgm:spPr/>
      <dgm:t>
        <a:bodyPr/>
        <a:lstStyle/>
        <a:p>
          <a:endParaRPr lang="ru-RU"/>
        </a:p>
      </dgm:t>
    </dgm:pt>
    <dgm:pt modelId="{34A7531D-57C4-4D37-8576-BA03EC80CED7}" type="sibTrans" cxnId="{4D3D70DA-4168-4E34-AAB7-55A5847481E0}">
      <dgm:prSet/>
      <dgm:spPr/>
      <dgm:t>
        <a:bodyPr/>
        <a:lstStyle/>
        <a:p>
          <a:endParaRPr lang="ru-RU"/>
        </a:p>
      </dgm:t>
    </dgm:pt>
    <dgm:pt modelId="{C9851A9B-25A9-4BEA-A69F-0C9740E0E500}" type="pres">
      <dgm:prSet presAssocID="{88B3FEBC-159C-441F-B24E-5F5CD67E91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77A8F3E-8A91-460A-8C5C-558E55CB61EE}" type="pres">
      <dgm:prSet presAssocID="{88B3FEBC-159C-441F-B24E-5F5CD67E9151}" presName="Name1" presStyleCnt="0"/>
      <dgm:spPr/>
    </dgm:pt>
    <dgm:pt modelId="{93A3F4DA-69D2-4890-8B0C-05D1C41835A1}" type="pres">
      <dgm:prSet presAssocID="{88B3FEBC-159C-441F-B24E-5F5CD67E9151}" presName="cycle" presStyleCnt="0"/>
      <dgm:spPr/>
    </dgm:pt>
    <dgm:pt modelId="{6D142299-FE91-49BC-8D53-029CE5A00C3D}" type="pres">
      <dgm:prSet presAssocID="{88B3FEBC-159C-441F-B24E-5F5CD67E9151}" presName="srcNode" presStyleLbl="node1" presStyleIdx="0" presStyleCnt="7"/>
      <dgm:spPr/>
    </dgm:pt>
    <dgm:pt modelId="{74942E83-E18D-4854-801A-94FFCE526150}" type="pres">
      <dgm:prSet presAssocID="{88B3FEBC-159C-441F-B24E-5F5CD67E9151}" presName="conn" presStyleLbl="parChTrans1D2" presStyleIdx="0" presStyleCnt="1"/>
      <dgm:spPr/>
      <dgm:t>
        <a:bodyPr/>
        <a:lstStyle/>
        <a:p>
          <a:endParaRPr lang="ru-RU"/>
        </a:p>
      </dgm:t>
    </dgm:pt>
    <dgm:pt modelId="{A9A96CC5-BC2E-4BB0-8B00-9DC45FF19345}" type="pres">
      <dgm:prSet presAssocID="{88B3FEBC-159C-441F-B24E-5F5CD67E9151}" presName="extraNode" presStyleLbl="node1" presStyleIdx="0" presStyleCnt="7"/>
      <dgm:spPr/>
    </dgm:pt>
    <dgm:pt modelId="{316765A1-E0B6-4645-8862-CDE3390CDD03}" type="pres">
      <dgm:prSet presAssocID="{88B3FEBC-159C-441F-B24E-5F5CD67E9151}" presName="dstNode" presStyleLbl="node1" presStyleIdx="0" presStyleCnt="7"/>
      <dgm:spPr/>
    </dgm:pt>
    <dgm:pt modelId="{DDC8D179-5A52-4016-BB6C-7100D1110CBE}" type="pres">
      <dgm:prSet presAssocID="{35554059-B9EB-4D1A-9876-28C6279BC77A}" presName="text_1" presStyleLbl="node1" presStyleIdx="0" presStyleCnt="7" custScaleX="73498" custLinFactNeighborX="-12138" custLinFactNeighborY="-5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5EADA-0993-4018-AB03-35097148B032}" type="pres">
      <dgm:prSet presAssocID="{35554059-B9EB-4D1A-9876-28C6279BC77A}" presName="accent_1" presStyleCnt="0"/>
      <dgm:spPr/>
    </dgm:pt>
    <dgm:pt modelId="{0BACB527-8DFC-46ED-ABB3-5FA5C324D7EA}" type="pres">
      <dgm:prSet presAssocID="{35554059-B9EB-4D1A-9876-28C6279BC77A}" presName="accentRepeatNode" presStyleLbl="solidFgAcc1" presStyleIdx="0" presStyleCnt="7"/>
      <dgm:spPr/>
    </dgm:pt>
    <dgm:pt modelId="{9CC6EC44-D426-4C92-A077-3736AD70C36A}" type="pres">
      <dgm:prSet presAssocID="{A02FB36D-6B9C-4D1C-B906-4B17CF9F563E}" presName="text_2" presStyleLbl="node1" presStyleIdx="1" presStyleCnt="7" custScaleX="72618" custLinFactNeighborX="-13134" custLinFactNeighborY="-7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DC521-B3B9-4C2D-8CD9-A4E0B7D3E8F0}" type="pres">
      <dgm:prSet presAssocID="{A02FB36D-6B9C-4D1C-B906-4B17CF9F563E}" presName="accent_2" presStyleCnt="0"/>
      <dgm:spPr/>
    </dgm:pt>
    <dgm:pt modelId="{6AF79805-F6F6-4902-BA55-7DE0093B04D4}" type="pres">
      <dgm:prSet presAssocID="{A02FB36D-6B9C-4D1C-B906-4B17CF9F563E}" presName="accentRepeatNode" presStyleLbl="solidFgAcc1" presStyleIdx="1" presStyleCnt="7" custLinFactNeighborX="-10194"/>
      <dgm:spPr/>
      <dgm:t>
        <a:bodyPr/>
        <a:lstStyle/>
        <a:p>
          <a:endParaRPr lang="ru-RU"/>
        </a:p>
      </dgm:t>
    </dgm:pt>
    <dgm:pt modelId="{99F46C72-2229-45D3-9861-D6E98B5A88B4}" type="pres">
      <dgm:prSet presAssocID="{51B16911-6801-43BE-A688-70A965F0845E}" presName="text_3" presStyleLbl="node1" presStyleIdx="2" presStyleCnt="7" custScaleX="72212" custLinFactNeighborX="-14109" custLinFactNeighborY="-9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7B644-CCC3-44DD-BBB3-BBCA7A8F02DA}" type="pres">
      <dgm:prSet presAssocID="{51B16911-6801-43BE-A688-70A965F0845E}" presName="accent_3" presStyleCnt="0"/>
      <dgm:spPr/>
    </dgm:pt>
    <dgm:pt modelId="{DD4DA30C-99D9-4071-98AE-DE1194958CDB}" type="pres">
      <dgm:prSet presAssocID="{51B16911-6801-43BE-A688-70A965F0845E}" presName="accentRepeatNode" presStyleLbl="solidFgAcc1" presStyleIdx="2" presStyleCnt="7" custLinFactNeighborX="-8823"/>
      <dgm:spPr/>
      <dgm:t>
        <a:bodyPr/>
        <a:lstStyle/>
        <a:p>
          <a:endParaRPr lang="ru-RU"/>
        </a:p>
      </dgm:t>
    </dgm:pt>
    <dgm:pt modelId="{8795CACF-0ADF-447B-87BD-A5B51506CCA4}" type="pres">
      <dgm:prSet presAssocID="{458099DD-DCBB-47D6-A4C7-5E8AE0DE2CB8}" presName="text_4" presStyleLbl="node1" presStyleIdx="3" presStyleCnt="7" custScaleX="70168" custLinFactNeighborX="-13370" custLinFactNeighborY="-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E68EF-C46D-46EF-AF0F-774EC0CFF7DC}" type="pres">
      <dgm:prSet presAssocID="{458099DD-DCBB-47D6-A4C7-5E8AE0DE2CB8}" presName="accent_4" presStyleCnt="0"/>
      <dgm:spPr/>
    </dgm:pt>
    <dgm:pt modelId="{922FD153-9364-4B65-A6DB-B326A1D6AE94}" type="pres">
      <dgm:prSet presAssocID="{458099DD-DCBB-47D6-A4C7-5E8AE0DE2CB8}" presName="accentRepeatNode" presStyleLbl="solidFgAcc1" presStyleIdx="3" presStyleCnt="7"/>
      <dgm:spPr/>
    </dgm:pt>
    <dgm:pt modelId="{502DE798-E171-4AA4-AEAF-199B137994E2}" type="pres">
      <dgm:prSet presAssocID="{D2E6954E-C067-4884-BE47-FAF68DCF5836}" presName="text_5" presStyleLbl="node1" presStyleIdx="4" presStyleCnt="7" custScaleX="69391" custLinFactNeighborX="-12666" custLinFactNeighborY="-2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F04E0-41CD-4368-88F7-4EA21CF2E6EB}" type="pres">
      <dgm:prSet presAssocID="{D2E6954E-C067-4884-BE47-FAF68DCF5836}" presName="accent_5" presStyleCnt="0"/>
      <dgm:spPr/>
    </dgm:pt>
    <dgm:pt modelId="{A77270AA-4498-4A36-8AA4-2C2D0D2E2AF1}" type="pres">
      <dgm:prSet presAssocID="{D2E6954E-C067-4884-BE47-FAF68DCF5836}" presName="accentRepeatNode" presStyleLbl="solidFgAcc1" presStyleIdx="4" presStyleCnt="7"/>
      <dgm:spPr/>
    </dgm:pt>
    <dgm:pt modelId="{C29378F1-DF79-4858-8F39-6DBF9B023C82}" type="pres">
      <dgm:prSet presAssocID="{A96C3BF7-98DD-4F06-9E8E-BCE76AEBA13B}" presName="text_6" presStyleLbl="node1" presStyleIdx="5" presStyleCnt="7" custScaleX="73596" custLinFactNeighborX="-13599" custLinFactNeighborY="-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4F000-B3FD-49DC-86D0-E7F4B1B36AFD}" type="pres">
      <dgm:prSet presAssocID="{A96C3BF7-98DD-4F06-9E8E-BCE76AEBA13B}" presName="accent_6" presStyleCnt="0"/>
      <dgm:spPr/>
    </dgm:pt>
    <dgm:pt modelId="{95844A31-0D99-4BC1-80F0-869A41E1D2F9}" type="pres">
      <dgm:prSet presAssocID="{A96C3BF7-98DD-4F06-9E8E-BCE76AEBA13B}" presName="accentRepeatNode" presStyleLbl="solidFgAcc1" presStyleIdx="5" presStyleCnt="7"/>
      <dgm:spPr/>
    </dgm:pt>
    <dgm:pt modelId="{FF6D408B-1B0F-4DF4-ABBD-71E78A8FA170}" type="pres">
      <dgm:prSet presAssocID="{E4205D9A-51B5-49E3-99CF-8024A0CA0EBA}" presName="text_7" presStyleLbl="node1" presStyleIdx="6" presStyleCnt="7" custScaleX="75336" custLinFactNeighborX="-12935" custLinFactNeighborY="1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0A14A-9E05-454E-B6B8-30A0F996278A}" type="pres">
      <dgm:prSet presAssocID="{E4205D9A-51B5-49E3-99CF-8024A0CA0EBA}" presName="accent_7" presStyleCnt="0"/>
      <dgm:spPr/>
    </dgm:pt>
    <dgm:pt modelId="{104FF790-4053-49D9-8C2E-89CDA0F5AFCA}" type="pres">
      <dgm:prSet presAssocID="{E4205D9A-51B5-49E3-99CF-8024A0CA0EBA}" presName="accentRepeatNode" presStyleLbl="solidFgAcc1" presStyleIdx="6" presStyleCnt="7"/>
      <dgm:spPr/>
    </dgm:pt>
  </dgm:ptLst>
  <dgm:cxnLst>
    <dgm:cxn modelId="{447CC5CE-3AA3-4F4C-BC2E-399EEB215EB5}" type="presOf" srcId="{35554059-B9EB-4D1A-9876-28C6279BC77A}" destId="{DDC8D179-5A52-4016-BB6C-7100D1110CBE}" srcOrd="0" destOrd="0" presId="urn:microsoft.com/office/officeart/2008/layout/VerticalCurvedList"/>
    <dgm:cxn modelId="{824BA53B-CA17-40F3-8021-F58B3EB8F215}" srcId="{88B3FEBC-159C-441F-B24E-5F5CD67E9151}" destId="{A96C3BF7-98DD-4F06-9E8E-BCE76AEBA13B}" srcOrd="5" destOrd="0" parTransId="{3B393C1D-1902-449F-A3A4-D499BB8694A8}" sibTransId="{78903CF2-778A-47AB-9439-6E60174AE9BE}"/>
    <dgm:cxn modelId="{2886AA85-964A-40A4-9825-1316BAAF9177}" type="presOf" srcId="{DB94C7AF-4CB0-4848-B095-B7FA1BDB5D23}" destId="{74942E83-E18D-4854-801A-94FFCE526150}" srcOrd="0" destOrd="0" presId="urn:microsoft.com/office/officeart/2008/layout/VerticalCurvedList"/>
    <dgm:cxn modelId="{E453C54E-9203-4891-9F3B-842A73CF31EE}" srcId="{88B3FEBC-159C-441F-B24E-5F5CD67E9151}" destId="{A02FB36D-6B9C-4D1C-B906-4B17CF9F563E}" srcOrd="1" destOrd="0" parTransId="{10573908-1261-4CB1-854D-E8C34B649AD4}" sibTransId="{38A44E02-AF38-4972-A38B-AD482E0E0349}"/>
    <dgm:cxn modelId="{2007FC98-BB5E-48CC-B8F0-24D367E5F6A1}" type="presOf" srcId="{458099DD-DCBB-47D6-A4C7-5E8AE0DE2CB8}" destId="{8795CACF-0ADF-447B-87BD-A5B51506CCA4}" srcOrd="0" destOrd="0" presId="urn:microsoft.com/office/officeart/2008/layout/VerticalCurvedList"/>
    <dgm:cxn modelId="{D8771289-1D60-4ABA-967F-A78FE49B741E}" type="presOf" srcId="{E4205D9A-51B5-49E3-99CF-8024A0CA0EBA}" destId="{FF6D408B-1B0F-4DF4-ABBD-71E78A8FA170}" srcOrd="0" destOrd="0" presId="urn:microsoft.com/office/officeart/2008/layout/VerticalCurvedList"/>
    <dgm:cxn modelId="{4BB34F30-ED1A-4D3F-BE4D-FDDF7BEA15E5}" type="presOf" srcId="{51B16911-6801-43BE-A688-70A965F0845E}" destId="{99F46C72-2229-45D3-9861-D6E98B5A88B4}" srcOrd="0" destOrd="0" presId="urn:microsoft.com/office/officeart/2008/layout/VerticalCurvedList"/>
    <dgm:cxn modelId="{4D3D70DA-4168-4E34-AAB7-55A5847481E0}" srcId="{88B3FEBC-159C-441F-B24E-5F5CD67E9151}" destId="{E4205D9A-51B5-49E3-99CF-8024A0CA0EBA}" srcOrd="6" destOrd="0" parTransId="{95831CBD-D04D-4841-AAB9-52BB0C594FD2}" sibTransId="{34A7531D-57C4-4D37-8576-BA03EC80CED7}"/>
    <dgm:cxn modelId="{11D786E8-AD28-4C30-ADD1-B4902191E95F}" type="presOf" srcId="{88B3FEBC-159C-441F-B24E-5F5CD67E9151}" destId="{C9851A9B-25A9-4BEA-A69F-0C9740E0E500}" srcOrd="0" destOrd="0" presId="urn:microsoft.com/office/officeart/2008/layout/VerticalCurvedList"/>
    <dgm:cxn modelId="{2354B7F3-CD98-4AAE-B896-E8B4493FE811}" type="presOf" srcId="{D2E6954E-C067-4884-BE47-FAF68DCF5836}" destId="{502DE798-E171-4AA4-AEAF-199B137994E2}" srcOrd="0" destOrd="0" presId="urn:microsoft.com/office/officeart/2008/layout/VerticalCurvedList"/>
    <dgm:cxn modelId="{6875CC4C-FDC0-406A-960E-499E5FE76A97}" srcId="{88B3FEBC-159C-441F-B24E-5F5CD67E9151}" destId="{458099DD-DCBB-47D6-A4C7-5E8AE0DE2CB8}" srcOrd="3" destOrd="0" parTransId="{9503416F-0AFE-423B-ADC3-C28EB6C387AB}" sibTransId="{E256B535-D590-4ADC-9005-5D6D9F269DB8}"/>
    <dgm:cxn modelId="{862365AD-C501-4BE2-8AAB-D1A01EF1DCC5}" type="presOf" srcId="{A02FB36D-6B9C-4D1C-B906-4B17CF9F563E}" destId="{9CC6EC44-D426-4C92-A077-3736AD70C36A}" srcOrd="0" destOrd="0" presId="urn:microsoft.com/office/officeart/2008/layout/VerticalCurvedList"/>
    <dgm:cxn modelId="{851A35C9-BFC4-4A7F-B720-7D4197AA0284}" srcId="{88B3FEBC-159C-441F-B24E-5F5CD67E9151}" destId="{35554059-B9EB-4D1A-9876-28C6279BC77A}" srcOrd="0" destOrd="0" parTransId="{B4A7BAA5-27EF-472F-98A6-E3419338FE43}" sibTransId="{DB94C7AF-4CB0-4848-B095-B7FA1BDB5D23}"/>
    <dgm:cxn modelId="{C0263FDD-E5A0-4CE2-9155-FFD4DD8CE93C}" type="presOf" srcId="{A96C3BF7-98DD-4F06-9E8E-BCE76AEBA13B}" destId="{C29378F1-DF79-4858-8F39-6DBF9B023C82}" srcOrd="0" destOrd="0" presId="urn:microsoft.com/office/officeart/2008/layout/VerticalCurvedList"/>
    <dgm:cxn modelId="{9ED1206B-52BF-4373-AB35-F5E431D0FC42}" srcId="{88B3FEBC-159C-441F-B24E-5F5CD67E9151}" destId="{D2E6954E-C067-4884-BE47-FAF68DCF5836}" srcOrd="4" destOrd="0" parTransId="{7E2D8A7E-7C63-4C73-BD85-BEDDD4A1F524}" sibTransId="{2182DE4F-2540-4E62-AEE2-1988B9C6C1E6}"/>
    <dgm:cxn modelId="{92C93BA6-0DC9-4FE0-AA3B-79172B259DAA}" srcId="{88B3FEBC-159C-441F-B24E-5F5CD67E9151}" destId="{51B16911-6801-43BE-A688-70A965F0845E}" srcOrd="2" destOrd="0" parTransId="{C3EE95A2-818E-4321-A6B5-F8EF6F18826E}" sibTransId="{97981DF2-7F34-453C-A8FD-80DAF0D639AB}"/>
    <dgm:cxn modelId="{59CCCAD4-3947-4248-9B14-4A838B846BE5}" type="presParOf" srcId="{C9851A9B-25A9-4BEA-A69F-0C9740E0E500}" destId="{B77A8F3E-8A91-460A-8C5C-558E55CB61EE}" srcOrd="0" destOrd="0" presId="urn:microsoft.com/office/officeart/2008/layout/VerticalCurvedList"/>
    <dgm:cxn modelId="{2267810C-ECCF-48D3-B883-336573E2FAA0}" type="presParOf" srcId="{B77A8F3E-8A91-460A-8C5C-558E55CB61EE}" destId="{93A3F4DA-69D2-4890-8B0C-05D1C41835A1}" srcOrd="0" destOrd="0" presId="urn:microsoft.com/office/officeart/2008/layout/VerticalCurvedList"/>
    <dgm:cxn modelId="{65A9BE0F-B00F-4EA0-B9F6-067A949BD24F}" type="presParOf" srcId="{93A3F4DA-69D2-4890-8B0C-05D1C41835A1}" destId="{6D142299-FE91-49BC-8D53-029CE5A00C3D}" srcOrd="0" destOrd="0" presId="urn:microsoft.com/office/officeart/2008/layout/VerticalCurvedList"/>
    <dgm:cxn modelId="{78DCAA1D-A7E3-4D58-8B12-91F0151CFCDB}" type="presParOf" srcId="{93A3F4DA-69D2-4890-8B0C-05D1C41835A1}" destId="{74942E83-E18D-4854-801A-94FFCE526150}" srcOrd="1" destOrd="0" presId="urn:microsoft.com/office/officeart/2008/layout/VerticalCurvedList"/>
    <dgm:cxn modelId="{94BA3143-BD4D-4408-8DD1-650DFEE2E57D}" type="presParOf" srcId="{93A3F4DA-69D2-4890-8B0C-05D1C41835A1}" destId="{A9A96CC5-BC2E-4BB0-8B00-9DC45FF19345}" srcOrd="2" destOrd="0" presId="urn:microsoft.com/office/officeart/2008/layout/VerticalCurvedList"/>
    <dgm:cxn modelId="{3014AEB8-86B1-49FD-B2FD-96AA98C7A1AA}" type="presParOf" srcId="{93A3F4DA-69D2-4890-8B0C-05D1C41835A1}" destId="{316765A1-E0B6-4645-8862-CDE3390CDD03}" srcOrd="3" destOrd="0" presId="urn:microsoft.com/office/officeart/2008/layout/VerticalCurvedList"/>
    <dgm:cxn modelId="{F297015A-A3D9-4B1A-8B3D-7F375F88AE58}" type="presParOf" srcId="{B77A8F3E-8A91-460A-8C5C-558E55CB61EE}" destId="{DDC8D179-5A52-4016-BB6C-7100D1110CBE}" srcOrd="1" destOrd="0" presId="urn:microsoft.com/office/officeart/2008/layout/VerticalCurvedList"/>
    <dgm:cxn modelId="{8EAF1B10-50D0-4EB1-847A-577C9AAFD83F}" type="presParOf" srcId="{B77A8F3E-8A91-460A-8C5C-558E55CB61EE}" destId="{2D25EADA-0993-4018-AB03-35097148B032}" srcOrd="2" destOrd="0" presId="urn:microsoft.com/office/officeart/2008/layout/VerticalCurvedList"/>
    <dgm:cxn modelId="{AF7A47FB-E484-48D7-A5F8-C73782E5956E}" type="presParOf" srcId="{2D25EADA-0993-4018-AB03-35097148B032}" destId="{0BACB527-8DFC-46ED-ABB3-5FA5C324D7EA}" srcOrd="0" destOrd="0" presId="urn:microsoft.com/office/officeart/2008/layout/VerticalCurvedList"/>
    <dgm:cxn modelId="{198081EF-0770-411F-8CAF-2F1460D58F95}" type="presParOf" srcId="{B77A8F3E-8A91-460A-8C5C-558E55CB61EE}" destId="{9CC6EC44-D426-4C92-A077-3736AD70C36A}" srcOrd="3" destOrd="0" presId="urn:microsoft.com/office/officeart/2008/layout/VerticalCurvedList"/>
    <dgm:cxn modelId="{AC085D4E-66C2-4EAA-B761-4685A4537E90}" type="presParOf" srcId="{B77A8F3E-8A91-460A-8C5C-558E55CB61EE}" destId="{3EEDC521-B3B9-4C2D-8CD9-A4E0B7D3E8F0}" srcOrd="4" destOrd="0" presId="urn:microsoft.com/office/officeart/2008/layout/VerticalCurvedList"/>
    <dgm:cxn modelId="{5A104258-A196-4791-A618-90969A6B846A}" type="presParOf" srcId="{3EEDC521-B3B9-4C2D-8CD9-A4E0B7D3E8F0}" destId="{6AF79805-F6F6-4902-BA55-7DE0093B04D4}" srcOrd="0" destOrd="0" presId="urn:microsoft.com/office/officeart/2008/layout/VerticalCurvedList"/>
    <dgm:cxn modelId="{F78AD42A-3F89-4A9C-86C1-228991EC17F6}" type="presParOf" srcId="{B77A8F3E-8A91-460A-8C5C-558E55CB61EE}" destId="{99F46C72-2229-45D3-9861-D6E98B5A88B4}" srcOrd="5" destOrd="0" presId="urn:microsoft.com/office/officeart/2008/layout/VerticalCurvedList"/>
    <dgm:cxn modelId="{4FB5F977-55B2-47DB-A5E8-02B468B98E19}" type="presParOf" srcId="{B77A8F3E-8A91-460A-8C5C-558E55CB61EE}" destId="{DF47B644-CCC3-44DD-BBB3-BBCA7A8F02DA}" srcOrd="6" destOrd="0" presId="urn:microsoft.com/office/officeart/2008/layout/VerticalCurvedList"/>
    <dgm:cxn modelId="{1AC4AFFD-667B-4198-A184-CA84FBD874FA}" type="presParOf" srcId="{DF47B644-CCC3-44DD-BBB3-BBCA7A8F02DA}" destId="{DD4DA30C-99D9-4071-98AE-DE1194958CDB}" srcOrd="0" destOrd="0" presId="urn:microsoft.com/office/officeart/2008/layout/VerticalCurvedList"/>
    <dgm:cxn modelId="{EC8CC19F-5718-46E4-B808-0DED5573FDA1}" type="presParOf" srcId="{B77A8F3E-8A91-460A-8C5C-558E55CB61EE}" destId="{8795CACF-0ADF-447B-87BD-A5B51506CCA4}" srcOrd="7" destOrd="0" presId="urn:microsoft.com/office/officeart/2008/layout/VerticalCurvedList"/>
    <dgm:cxn modelId="{092D2262-0A59-4BF2-8E2A-4F08E9E1A441}" type="presParOf" srcId="{B77A8F3E-8A91-460A-8C5C-558E55CB61EE}" destId="{5F7E68EF-C46D-46EF-AF0F-774EC0CFF7DC}" srcOrd="8" destOrd="0" presId="urn:microsoft.com/office/officeart/2008/layout/VerticalCurvedList"/>
    <dgm:cxn modelId="{CCEA052D-FFF5-43AD-9BC6-72A14D4436E4}" type="presParOf" srcId="{5F7E68EF-C46D-46EF-AF0F-774EC0CFF7DC}" destId="{922FD153-9364-4B65-A6DB-B326A1D6AE94}" srcOrd="0" destOrd="0" presId="urn:microsoft.com/office/officeart/2008/layout/VerticalCurvedList"/>
    <dgm:cxn modelId="{BE4121B6-6F40-4283-8BF2-7AA29E81131C}" type="presParOf" srcId="{B77A8F3E-8A91-460A-8C5C-558E55CB61EE}" destId="{502DE798-E171-4AA4-AEAF-199B137994E2}" srcOrd="9" destOrd="0" presId="urn:microsoft.com/office/officeart/2008/layout/VerticalCurvedList"/>
    <dgm:cxn modelId="{FE1DC9B3-72AA-4F6F-BD1F-26ACB706EE40}" type="presParOf" srcId="{B77A8F3E-8A91-460A-8C5C-558E55CB61EE}" destId="{859F04E0-41CD-4368-88F7-4EA21CF2E6EB}" srcOrd="10" destOrd="0" presId="urn:microsoft.com/office/officeart/2008/layout/VerticalCurvedList"/>
    <dgm:cxn modelId="{D58E770F-A42D-41A0-AB19-F5393A8D305B}" type="presParOf" srcId="{859F04E0-41CD-4368-88F7-4EA21CF2E6EB}" destId="{A77270AA-4498-4A36-8AA4-2C2D0D2E2AF1}" srcOrd="0" destOrd="0" presId="urn:microsoft.com/office/officeart/2008/layout/VerticalCurvedList"/>
    <dgm:cxn modelId="{9465D005-4936-4573-9B5A-5A9C44AEC9B5}" type="presParOf" srcId="{B77A8F3E-8A91-460A-8C5C-558E55CB61EE}" destId="{C29378F1-DF79-4858-8F39-6DBF9B023C82}" srcOrd="11" destOrd="0" presId="urn:microsoft.com/office/officeart/2008/layout/VerticalCurvedList"/>
    <dgm:cxn modelId="{8F8A347F-548C-47B2-8F75-62B67BB4AABE}" type="presParOf" srcId="{B77A8F3E-8A91-460A-8C5C-558E55CB61EE}" destId="{7914F000-B3FD-49DC-86D0-E7F4B1B36AFD}" srcOrd="12" destOrd="0" presId="urn:microsoft.com/office/officeart/2008/layout/VerticalCurvedList"/>
    <dgm:cxn modelId="{329275B3-ECE8-4426-A360-018E1EEFC67E}" type="presParOf" srcId="{7914F000-B3FD-49DC-86D0-E7F4B1B36AFD}" destId="{95844A31-0D99-4BC1-80F0-869A41E1D2F9}" srcOrd="0" destOrd="0" presId="urn:microsoft.com/office/officeart/2008/layout/VerticalCurvedList"/>
    <dgm:cxn modelId="{F3B26EC2-0A6B-4331-AD69-7154ADEB271E}" type="presParOf" srcId="{B77A8F3E-8A91-460A-8C5C-558E55CB61EE}" destId="{FF6D408B-1B0F-4DF4-ABBD-71E78A8FA170}" srcOrd="13" destOrd="0" presId="urn:microsoft.com/office/officeart/2008/layout/VerticalCurvedList"/>
    <dgm:cxn modelId="{3CCC754F-AB95-40A3-82C9-8ADB251A9AEB}" type="presParOf" srcId="{B77A8F3E-8A91-460A-8C5C-558E55CB61EE}" destId="{5A10A14A-9E05-454E-B6B8-30A0F996278A}" srcOrd="14" destOrd="0" presId="urn:microsoft.com/office/officeart/2008/layout/VerticalCurvedList"/>
    <dgm:cxn modelId="{0FF676BD-8603-487E-BFA0-878D2799AF9E}" type="presParOf" srcId="{5A10A14A-9E05-454E-B6B8-30A0F996278A}" destId="{104FF790-4053-49D9-8C2E-89CDA0F5AF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DE82C4-1B72-4B3B-9E91-9E35851A08B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928EB4-2B83-4FC7-88E8-2A6A3CFAF4F7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Gilroy Black" panose="00000A00000000000000" pitchFamily="2" charset="-52"/>
            </a:rPr>
            <a:t>Групповая терапия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Gilroy Black" panose="00000A00000000000000" pitchFamily="2" charset="-52"/>
            </a:rPr>
            <a:t>Индивидуальная терапия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Gilroy Black" panose="00000A00000000000000" pitchFamily="2" charset="-52"/>
            </a:rPr>
            <a:t>Тренинги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Gilroy Black" panose="00000A00000000000000" pitchFamily="2" charset="-52"/>
            </a:rPr>
            <a:t>Лекции</a:t>
          </a:r>
          <a:endParaRPr lang="ru-RU" sz="2000" dirty="0">
            <a:latin typeface="Gilroy Black" panose="00000A00000000000000" pitchFamily="2" charset="-52"/>
          </a:endParaRPr>
        </a:p>
      </dgm:t>
    </dgm:pt>
    <dgm:pt modelId="{3CE8A32E-090A-4011-8F05-DD0B4837991A}" type="parTrans" cxnId="{16383533-C67C-4214-9FF8-C28210229AC1}">
      <dgm:prSet/>
      <dgm:spPr/>
      <dgm:t>
        <a:bodyPr/>
        <a:lstStyle/>
        <a:p>
          <a:endParaRPr lang="ru-RU"/>
        </a:p>
      </dgm:t>
    </dgm:pt>
    <dgm:pt modelId="{58DBAEAA-AD30-4C34-8177-922520808F9A}" type="sibTrans" cxnId="{16383533-C67C-4214-9FF8-C28210229AC1}">
      <dgm:prSet/>
      <dgm:spPr/>
      <dgm:t>
        <a:bodyPr/>
        <a:lstStyle/>
        <a:p>
          <a:endParaRPr lang="ru-RU"/>
        </a:p>
      </dgm:t>
    </dgm:pt>
    <dgm:pt modelId="{ABC3D906-07DC-4FE3-99AD-EC6A30F233D5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Gilroy Black" panose="00000A00000000000000" pitchFamily="2" charset="-52"/>
            </a:rPr>
            <a:t>  </a:t>
          </a:r>
          <a:r>
            <a:rPr lang="ru-RU" sz="2000" dirty="0" smtClean="0">
              <a:latin typeface="Gilroy Black" panose="00000A00000000000000" pitchFamily="2" charset="-52"/>
            </a:rPr>
            <a:t>Арт-терапия</a:t>
          </a:r>
        </a:p>
        <a:p>
          <a:pPr marL="0" indent="0" algn="ctr" defTabSz="8001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dirty="0" smtClean="0">
              <a:latin typeface="Gilroy Black" panose="00000A00000000000000" pitchFamily="2" charset="-52"/>
            </a:rPr>
            <a:t>Занятия по программной литературе</a:t>
          </a:r>
        </a:p>
        <a:p>
          <a:pPr marL="0" indent="0" algn="ctr" defTabSz="8001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dirty="0" err="1" smtClean="0">
              <a:latin typeface="Gilroy Black" panose="00000A00000000000000" pitchFamily="2" charset="-52"/>
            </a:rPr>
            <a:t>Фильмотерапия</a:t>
          </a:r>
          <a:endParaRPr lang="ru-RU" sz="2000" dirty="0" smtClean="0">
            <a:latin typeface="Gilroy Black" panose="00000A00000000000000" pitchFamily="2" charset="-52"/>
          </a:endParaRPr>
        </a:p>
        <a:p>
          <a:pPr marL="0" indent="0" algn="ctr" defTabSz="8001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dirty="0" err="1" smtClean="0">
              <a:latin typeface="Gilroy Black" panose="00000A00000000000000" pitchFamily="2" charset="-52"/>
            </a:rPr>
            <a:t>Сказкотерапия</a:t>
          </a:r>
          <a:endParaRPr lang="ru-RU" sz="2000" dirty="0">
            <a:latin typeface="Gilroy Black" panose="00000A00000000000000" pitchFamily="2" charset="-52"/>
          </a:endParaRPr>
        </a:p>
      </dgm:t>
    </dgm:pt>
    <dgm:pt modelId="{739A62CA-F78F-4577-A6D6-151BCBEA6EB0}" type="parTrans" cxnId="{AC134CF6-278B-459E-AAC7-6C3624628379}">
      <dgm:prSet/>
      <dgm:spPr/>
      <dgm:t>
        <a:bodyPr/>
        <a:lstStyle/>
        <a:p>
          <a:endParaRPr lang="ru-RU"/>
        </a:p>
      </dgm:t>
    </dgm:pt>
    <dgm:pt modelId="{A10F33E3-42FB-4469-8593-DF44B81072E7}" type="sibTrans" cxnId="{AC134CF6-278B-459E-AAC7-6C3624628379}">
      <dgm:prSet/>
      <dgm:spPr/>
      <dgm:t>
        <a:bodyPr/>
        <a:lstStyle/>
        <a:p>
          <a:endParaRPr lang="ru-RU"/>
        </a:p>
      </dgm:t>
    </dgm:pt>
    <dgm:pt modelId="{7E32DCE5-6A84-485B-9A68-90B07AD2A8C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latin typeface="Gilroy Black" panose="00000A00000000000000" pitchFamily="2" charset="-52"/>
            </a:rPr>
            <a:t>Музыкальная терапия</a:t>
          </a:r>
        </a:p>
        <a:p>
          <a:pPr algn="ctr"/>
          <a:r>
            <a:rPr lang="ru-RU" sz="2000" dirty="0" smtClean="0">
              <a:latin typeface="Gilroy Black" panose="00000A00000000000000" pitchFamily="2" charset="-52"/>
            </a:rPr>
            <a:t>Спортивные мероприятия</a:t>
          </a:r>
        </a:p>
        <a:p>
          <a:pPr algn="ctr"/>
          <a:r>
            <a:rPr lang="ru-RU" sz="2000" dirty="0" smtClean="0">
              <a:latin typeface="Gilroy Black" panose="00000A00000000000000" pitchFamily="2" charset="-52"/>
            </a:rPr>
            <a:t>Йога</a:t>
          </a:r>
          <a:endParaRPr lang="ru-RU" sz="2000" dirty="0">
            <a:latin typeface="Gilroy Black" panose="00000A00000000000000" pitchFamily="2" charset="-52"/>
          </a:endParaRPr>
        </a:p>
      </dgm:t>
    </dgm:pt>
    <dgm:pt modelId="{ECB33613-8115-460F-9874-997842529F2E}" type="parTrans" cxnId="{3F548694-B1BD-49AA-BF47-CB8FEC472C0F}">
      <dgm:prSet/>
      <dgm:spPr/>
      <dgm:t>
        <a:bodyPr/>
        <a:lstStyle/>
        <a:p>
          <a:endParaRPr lang="ru-RU"/>
        </a:p>
      </dgm:t>
    </dgm:pt>
    <dgm:pt modelId="{29BB5F50-76F0-4DC6-B71E-8B5396CD4861}" type="sibTrans" cxnId="{3F548694-B1BD-49AA-BF47-CB8FEC472C0F}">
      <dgm:prSet/>
      <dgm:spPr/>
      <dgm:t>
        <a:bodyPr/>
        <a:lstStyle/>
        <a:p>
          <a:endParaRPr lang="ru-RU"/>
        </a:p>
      </dgm:t>
    </dgm:pt>
    <dgm:pt modelId="{BC5CF281-7F6A-4DCF-87A5-6E953006B7C8}" type="pres">
      <dgm:prSet presAssocID="{1BDE82C4-1B72-4B3B-9E91-9E35851A08B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79BA2-4E34-4F24-9DCD-9817C006CE89}" type="pres">
      <dgm:prSet presAssocID="{E1928EB4-2B83-4FC7-88E8-2A6A3CFAF4F7}" presName="comp" presStyleCnt="0"/>
      <dgm:spPr/>
    </dgm:pt>
    <dgm:pt modelId="{A5B8AEA5-90B4-46AF-9024-60E80D5C8879}" type="pres">
      <dgm:prSet presAssocID="{E1928EB4-2B83-4FC7-88E8-2A6A3CFAF4F7}" presName="box" presStyleLbl="node1" presStyleIdx="0" presStyleCnt="3" custScaleY="100399" custLinFactNeighborX="-1981" custLinFactNeighborY="-39932"/>
      <dgm:spPr/>
      <dgm:t>
        <a:bodyPr/>
        <a:lstStyle/>
        <a:p>
          <a:endParaRPr lang="ru-RU"/>
        </a:p>
      </dgm:t>
    </dgm:pt>
    <dgm:pt modelId="{C4FC6793-6F5B-42B2-B83C-2CDA95430D5E}" type="pres">
      <dgm:prSet presAssocID="{E1928EB4-2B83-4FC7-88E8-2A6A3CFAF4F7}" presName="img" presStyleLbl="fgImgPlace1" presStyleIdx="0" presStyleCnt="3" custScaleX="21924" custScaleY="15927" custLinFactNeighborX="8167" custLinFactNeighborY="578"/>
      <dgm:spPr/>
    </dgm:pt>
    <dgm:pt modelId="{40825D94-E1C3-4443-80E7-443DD931C0B0}" type="pres">
      <dgm:prSet presAssocID="{E1928EB4-2B83-4FC7-88E8-2A6A3CFAF4F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46C9A-C218-412E-8168-3C3A10AD218B}" type="pres">
      <dgm:prSet presAssocID="{58DBAEAA-AD30-4C34-8177-922520808F9A}" presName="spacer" presStyleCnt="0"/>
      <dgm:spPr/>
    </dgm:pt>
    <dgm:pt modelId="{ECAB6F01-2ACA-43B7-A95A-2D9A69C48DA2}" type="pres">
      <dgm:prSet presAssocID="{ABC3D906-07DC-4FE3-99AD-EC6A30F233D5}" presName="comp" presStyleCnt="0"/>
      <dgm:spPr/>
    </dgm:pt>
    <dgm:pt modelId="{9AD5175F-6674-4599-9D8C-A54A14FBED48}" type="pres">
      <dgm:prSet presAssocID="{ABC3D906-07DC-4FE3-99AD-EC6A30F233D5}" presName="box" presStyleLbl="node1" presStyleIdx="1" presStyleCnt="3"/>
      <dgm:spPr/>
      <dgm:t>
        <a:bodyPr/>
        <a:lstStyle/>
        <a:p>
          <a:endParaRPr lang="ru-RU"/>
        </a:p>
      </dgm:t>
    </dgm:pt>
    <dgm:pt modelId="{1540DDBF-9290-4219-8F77-332B1E233E4A}" type="pres">
      <dgm:prSet presAssocID="{ABC3D906-07DC-4FE3-99AD-EC6A30F233D5}" presName="img" presStyleLbl="fgImgPlace1" presStyleIdx="1" presStyleCnt="3" custScaleX="45518" custScaleY="44168"/>
      <dgm:spPr/>
    </dgm:pt>
    <dgm:pt modelId="{1C735E6B-9110-4203-B9AE-EB8CDDB94249}" type="pres">
      <dgm:prSet presAssocID="{ABC3D906-07DC-4FE3-99AD-EC6A30F233D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2F00E-DD0D-4AFB-B27C-1E24E2497BCD}" type="pres">
      <dgm:prSet presAssocID="{A10F33E3-42FB-4469-8593-DF44B81072E7}" presName="spacer" presStyleCnt="0"/>
      <dgm:spPr/>
    </dgm:pt>
    <dgm:pt modelId="{164DD72C-2584-414E-8CE6-093354B4E99C}" type="pres">
      <dgm:prSet presAssocID="{7E32DCE5-6A84-485B-9A68-90B07AD2A8CB}" presName="comp" presStyleCnt="0"/>
      <dgm:spPr/>
    </dgm:pt>
    <dgm:pt modelId="{DC2AA56A-90AD-4AA9-86DE-CF644A2AFBDB}" type="pres">
      <dgm:prSet presAssocID="{7E32DCE5-6A84-485B-9A68-90B07AD2A8CB}" presName="box" presStyleLbl="node1" presStyleIdx="2" presStyleCnt="3"/>
      <dgm:spPr/>
      <dgm:t>
        <a:bodyPr/>
        <a:lstStyle/>
        <a:p>
          <a:endParaRPr lang="ru-RU"/>
        </a:p>
      </dgm:t>
    </dgm:pt>
    <dgm:pt modelId="{F7E203F4-76F3-467A-AAE2-2B69364005D0}" type="pres">
      <dgm:prSet presAssocID="{7E32DCE5-6A84-485B-9A68-90B07AD2A8CB}" presName="img" presStyleLbl="fgImgPlace1" presStyleIdx="2" presStyleCnt="3" custScaleX="4220" custScaleY="9106"/>
      <dgm:spPr/>
    </dgm:pt>
    <dgm:pt modelId="{EA6F3B4D-76BD-4DB5-AA8D-25BBEC8C9389}" type="pres">
      <dgm:prSet presAssocID="{7E32DCE5-6A84-485B-9A68-90B07AD2A8C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2BAAB-B474-45C1-869B-0EA0EB2D89EA}" type="presOf" srcId="{ABC3D906-07DC-4FE3-99AD-EC6A30F233D5}" destId="{1C735E6B-9110-4203-B9AE-EB8CDDB94249}" srcOrd="1" destOrd="0" presId="urn:microsoft.com/office/officeart/2005/8/layout/vList4"/>
    <dgm:cxn modelId="{627BDA72-5264-4367-BFA1-16719A4061D2}" type="presOf" srcId="{1BDE82C4-1B72-4B3B-9E91-9E35851A08B6}" destId="{BC5CF281-7F6A-4DCF-87A5-6E953006B7C8}" srcOrd="0" destOrd="0" presId="urn:microsoft.com/office/officeart/2005/8/layout/vList4"/>
    <dgm:cxn modelId="{25BA787B-0881-45B6-A549-E1AC734F09AA}" type="presOf" srcId="{E1928EB4-2B83-4FC7-88E8-2A6A3CFAF4F7}" destId="{40825D94-E1C3-4443-80E7-443DD931C0B0}" srcOrd="1" destOrd="0" presId="urn:microsoft.com/office/officeart/2005/8/layout/vList4"/>
    <dgm:cxn modelId="{E061B2E8-C283-4CEE-B853-B46C744121D8}" type="presOf" srcId="{ABC3D906-07DC-4FE3-99AD-EC6A30F233D5}" destId="{9AD5175F-6674-4599-9D8C-A54A14FBED48}" srcOrd="0" destOrd="0" presId="urn:microsoft.com/office/officeart/2005/8/layout/vList4"/>
    <dgm:cxn modelId="{2FA2DEDE-85C5-4CEA-A46A-33A296689DB9}" type="presOf" srcId="{E1928EB4-2B83-4FC7-88E8-2A6A3CFAF4F7}" destId="{A5B8AEA5-90B4-46AF-9024-60E80D5C8879}" srcOrd="0" destOrd="0" presId="urn:microsoft.com/office/officeart/2005/8/layout/vList4"/>
    <dgm:cxn modelId="{64B42896-E1B2-4A8E-BA5B-9A9B0351E163}" type="presOf" srcId="{7E32DCE5-6A84-485B-9A68-90B07AD2A8CB}" destId="{DC2AA56A-90AD-4AA9-86DE-CF644A2AFBDB}" srcOrd="0" destOrd="0" presId="urn:microsoft.com/office/officeart/2005/8/layout/vList4"/>
    <dgm:cxn modelId="{3F548694-B1BD-49AA-BF47-CB8FEC472C0F}" srcId="{1BDE82C4-1B72-4B3B-9E91-9E35851A08B6}" destId="{7E32DCE5-6A84-485B-9A68-90B07AD2A8CB}" srcOrd="2" destOrd="0" parTransId="{ECB33613-8115-460F-9874-997842529F2E}" sibTransId="{29BB5F50-76F0-4DC6-B71E-8B5396CD4861}"/>
    <dgm:cxn modelId="{D8A6EAD2-46BA-46C2-8F6A-34724F18FE25}" type="presOf" srcId="{7E32DCE5-6A84-485B-9A68-90B07AD2A8CB}" destId="{EA6F3B4D-76BD-4DB5-AA8D-25BBEC8C9389}" srcOrd="1" destOrd="0" presId="urn:microsoft.com/office/officeart/2005/8/layout/vList4"/>
    <dgm:cxn modelId="{16383533-C67C-4214-9FF8-C28210229AC1}" srcId="{1BDE82C4-1B72-4B3B-9E91-9E35851A08B6}" destId="{E1928EB4-2B83-4FC7-88E8-2A6A3CFAF4F7}" srcOrd="0" destOrd="0" parTransId="{3CE8A32E-090A-4011-8F05-DD0B4837991A}" sibTransId="{58DBAEAA-AD30-4C34-8177-922520808F9A}"/>
    <dgm:cxn modelId="{AC134CF6-278B-459E-AAC7-6C3624628379}" srcId="{1BDE82C4-1B72-4B3B-9E91-9E35851A08B6}" destId="{ABC3D906-07DC-4FE3-99AD-EC6A30F233D5}" srcOrd="1" destOrd="0" parTransId="{739A62CA-F78F-4577-A6D6-151BCBEA6EB0}" sibTransId="{A10F33E3-42FB-4469-8593-DF44B81072E7}"/>
    <dgm:cxn modelId="{223B0CDD-C753-4264-B277-88B8BDA3FCAA}" type="presParOf" srcId="{BC5CF281-7F6A-4DCF-87A5-6E953006B7C8}" destId="{87379BA2-4E34-4F24-9DCD-9817C006CE89}" srcOrd="0" destOrd="0" presId="urn:microsoft.com/office/officeart/2005/8/layout/vList4"/>
    <dgm:cxn modelId="{64E447F0-2B2E-48A0-BCE9-2D49D3B52A69}" type="presParOf" srcId="{87379BA2-4E34-4F24-9DCD-9817C006CE89}" destId="{A5B8AEA5-90B4-46AF-9024-60E80D5C8879}" srcOrd="0" destOrd="0" presId="urn:microsoft.com/office/officeart/2005/8/layout/vList4"/>
    <dgm:cxn modelId="{3D3FBA22-2DB3-4E79-8441-C749B220F00A}" type="presParOf" srcId="{87379BA2-4E34-4F24-9DCD-9817C006CE89}" destId="{C4FC6793-6F5B-42B2-B83C-2CDA95430D5E}" srcOrd="1" destOrd="0" presId="urn:microsoft.com/office/officeart/2005/8/layout/vList4"/>
    <dgm:cxn modelId="{13FD2929-9967-458B-B5AB-790D80442C86}" type="presParOf" srcId="{87379BA2-4E34-4F24-9DCD-9817C006CE89}" destId="{40825D94-E1C3-4443-80E7-443DD931C0B0}" srcOrd="2" destOrd="0" presId="urn:microsoft.com/office/officeart/2005/8/layout/vList4"/>
    <dgm:cxn modelId="{ABA1159B-A3A6-4B8F-BF46-678E97CA1678}" type="presParOf" srcId="{BC5CF281-7F6A-4DCF-87A5-6E953006B7C8}" destId="{DB746C9A-C218-412E-8168-3C3A10AD218B}" srcOrd="1" destOrd="0" presId="urn:microsoft.com/office/officeart/2005/8/layout/vList4"/>
    <dgm:cxn modelId="{05D3AA27-55C9-4079-AAEA-7DF23A738746}" type="presParOf" srcId="{BC5CF281-7F6A-4DCF-87A5-6E953006B7C8}" destId="{ECAB6F01-2ACA-43B7-A95A-2D9A69C48DA2}" srcOrd="2" destOrd="0" presId="urn:microsoft.com/office/officeart/2005/8/layout/vList4"/>
    <dgm:cxn modelId="{AAFEF9A8-269A-4B34-882D-D88FE551FC62}" type="presParOf" srcId="{ECAB6F01-2ACA-43B7-A95A-2D9A69C48DA2}" destId="{9AD5175F-6674-4599-9D8C-A54A14FBED48}" srcOrd="0" destOrd="0" presId="urn:microsoft.com/office/officeart/2005/8/layout/vList4"/>
    <dgm:cxn modelId="{CDE7C804-BF7B-46EC-9442-9200400F6C34}" type="presParOf" srcId="{ECAB6F01-2ACA-43B7-A95A-2D9A69C48DA2}" destId="{1540DDBF-9290-4219-8F77-332B1E233E4A}" srcOrd="1" destOrd="0" presId="urn:microsoft.com/office/officeart/2005/8/layout/vList4"/>
    <dgm:cxn modelId="{86331C21-BE8C-457B-A834-7796AE497F2F}" type="presParOf" srcId="{ECAB6F01-2ACA-43B7-A95A-2D9A69C48DA2}" destId="{1C735E6B-9110-4203-B9AE-EB8CDDB94249}" srcOrd="2" destOrd="0" presId="urn:microsoft.com/office/officeart/2005/8/layout/vList4"/>
    <dgm:cxn modelId="{8D8A9FB5-290C-460E-BAEB-3A3757C9A125}" type="presParOf" srcId="{BC5CF281-7F6A-4DCF-87A5-6E953006B7C8}" destId="{FE22F00E-DD0D-4AFB-B27C-1E24E2497BCD}" srcOrd="3" destOrd="0" presId="urn:microsoft.com/office/officeart/2005/8/layout/vList4"/>
    <dgm:cxn modelId="{854F08D8-18BB-45C9-BDB2-40DF78696419}" type="presParOf" srcId="{BC5CF281-7F6A-4DCF-87A5-6E953006B7C8}" destId="{164DD72C-2584-414E-8CE6-093354B4E99C}" srcOrd="4" destOrd="0" presId="urn:microsoft.com/office/officeart/2005/8/layout/vList4"/>
    <dgm:cxn modelId="{C0EBA0E4-4D10-4805-A58C-C9EBBAB68A99}" type="presParOf" srcId="{164DD72C-2584-414E-8CE6-093354B4E99C}" destId="{DC2AA56A-90AD-4AA9-86DE-CF644A2AFBDB}" srcOrd="0" destOrd="0" presId="urn:microsoft.com/office/officeart/2005/8/layout/vList4"/>
    <dgm:cxn modelId="{E72767EE-2354-40E5-B14E-C4ACA600D2EA}" type="presParOf" srcId="{164DD72C-2584-414E-8CE6-093354B4E99C}" destId="{F7E203F4-76F3-467A-AAE2-2B69364005D0}" srcOrd="1" destOrd="0" presId="urn:microsoft.com/office/officeart/2005/8/layout/vList4"/>
    <dgm:cxn modelId="{64B9A79C-86D7-4C3B-8293-C9D444407C87}" type="presParOf" srcId="{164DD72C-2584-414E-8CE6-093354B4E99C}" destId="{EA6F3B4D-76BD-4DB5-AA8D-25BBEC8C938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42E83-E18D-4854-801A-94FFCE526150}">
      <dsp:nvSpPr>
        <dsp:cNvPr id="0" name=""/>
        <dsp:cNvSpPr/>
      </dsp:nvSpPr>
      <dsp:spPr>
        <a:xfrm>
          <a:off x="-5670725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8D179-5A52-4016-BB6C-7100D1110CBE}">
      <dsp:nvSpPr>
        <dsp:cNvPr id="0" name=""/>
        <dsp:cNvSpPr/>
      </dsp:nvSpPr>
      <dsp:spPr>
        <a:xfrm>
          <a:off x="913723" y="218893"/>
          <a:ext cx="5387946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Филиал в городе Ангарске</a:t>
          </a:r>
          <a:endParaRPr lang="ru-RU" sz="2000" kern="1200" dirty="0">
            <a:latin typeface="Gilroy Black" panose="00000A00000000000000" pitchFamily="2" charset="-52"/>
          </a:endParaRPr>
        </a:p>
      </dsp:txBody>
      <dsp:txXfrm>
        <a:off x="913723" y="218893"/>
        <a:ext cx="5387946" cy="492448"/>
      </dsp:txXfrm>
    </dsp:sp>
    <dsp:sp modelId="{0BACB527-8DFC-46ED-ABB3-5FA5C324D7EA}">
      <dsp:nvSpPr>
        <dsp:cNvPr id="0" name=""/>
        <dsp:cNvSpPr/>
      </dsp:nvSpPr>
      <dsp:spPr>
        <a:xfrm>
          <a:off x="524352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6EC44-D426-4C92-A077-3736AD70C36A}">
      <dsp:nvSpPr>
        <dsp:cNvPr id="0" name=""/>
        <dsp:cNvSpPr/>
      </dsp:nvSpPr>
      <dsp:spPr>
        <a:xfrm>
          <a:off x="1316437" y="948347"/>
          <a:ext cx="499959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Филиал в городе Усолье-Сибирском</a:t>
          </a:r>
          <a:endParaRPr lang="ru-RU" sz="2000" kern="1200" dirty="0">
            <a:latin typeface="Gilroy Black" panose="00000A00000000000000" pitchFamily="2" charset="-52"/>
          </a:endParaRPr>
        </a:p>
      </dsp:txBody>
      <dsp:txXfrm>
        <a:off x="1316437" y="948347"/>
        <a:ext cx="4999591" cy="492448"/>
      </dsp:txXfrm>
    </dsp:sp>
    <dsp:sp modelId="{6AF79805-F6F6-4902-BA55-7DE0093B04D4}">
      <dsp:nvSpPr>
        <dsp:cNvPr id="0" name=""/>
        <dsp:cNvSpPr/>
      </dsp:nvSpPr>
      <dsp:spPr>
        <a:xfrm>
          <a:off x="907558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46C72-2229-45D3-9861-D6E98B5A88B4}">
      <dsp:nvSpPr>
        <dsp:cNvPr id="0" name=""/>
        <dsp:cNvSpPr/>
      </dsp:nvSpPr>
      <dsp:spPr>
        <a:xfrm>
          <a:off x="1508194" y="1676870"/>
          <a:ext cx="479516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Филиал в городе Черемхово</a:t>
          </a:r>
          <a:endParaRPr lang="ru-RU" sz="2000" kern="1200" dirty="0">
            <a:latin typeface="Gilroy Black" panose="00000A00000000000000" pitchFamily="2" charset="-52"/>
          </a:endParaRPr>
        </a:p>
      </dsp:txBody>
      <dsp:txXfrm>
        <a:off x="1508194" y="1676870"/>
        <a:ext cx="4795165" cy="492448"/>
      </dsp:txXfrm>
    </dsp:sp>
    <dsp:sp modelId="{DD4DA30C-99D9-4071-98AE-DE1194958CDB}">
      <dsp:nvSpPr>
        <dsp:cNvPr id="0" name=""/>
        <dsp:cNvSpPr/>
      </dsp:nvSpPr>
      <dsp:spPr>
        <a:xfrm>
          <a:off x="1160379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5CACF-0ADF-447B-87BD-A5B51506CCA4}">
      <dsp:nvSpPr>
        <dsp:cNvPr id="0" name=""/>
        <dsp:cNvSpPr/>
      </dsp:nvSpPr>
      <dsp:spPr>
        <a:xfrm>
          <a:off x="1701954" y="2459519"/>
          <a:ext cx="460468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Филиал в городе Тулуне</a:t>
          </a:r>
          <a:endParaRPr lang="ru-RU" sz="2000" kern="1200" dirty="0">
            <a:latin typeface="Gilroy Black" panose="00000A00000000000000" pitchFamily="2" charset="-52"/>
          </a:endParaRPr>
        </a:p>
      </dsp:txBody>
      <dsp:txXfrm>
        <a:off x="1701954" y="2459519"/>
        <a:ext cx="4604684" cy="492448"/>
      </dsp:txXfrm>
    </dsp:sp>
    <dsp:sp modelId="{922FD153-9364-4B65-A6DB-B326A1D6AE94}">
      <dsp:nvSpPr>
        <dsp:cNvPr id="0" name=""/>
        <dsp:cNvSpPr/>
      </dsp:nvSpPr>
      <dsp:spPr>
        <a:xfrm>
          <a:off x="1292719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DE798-E171-4AA4-AEAF-199B137994E2}">
      <dsp:nvSpPr>
        <dsp:cNvPr id="0" name=""/>
        <dsp:cNvSpPr/>
      </dsp:nvSpPr>
      <dsp:spPr>
        <a:xfrm>
          <a:off x="1697677" y="3188505"/>
          <a:ext cx="4607840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Филиал в городе Братске</a:t>
          </a:r>
          <a:endParaRPr lang="ru-RU" sz="2000" kern="1200" dirty="0">
            <a:latin typeface="Gilroy Black" panose="00000A00000000000000" pitchFamily="2" charset="-52"/>
          </a:endParaRPr>
        </a:p>
      </dsp:txBody>
      <dsp:txXfrm>
        <a:off x="1697677" y="3188505"/>
        <a:ext cx="4607840" cy="492448"/>
      </dsp:txXfrm>
    </dsp:sp>
    <dsp:sp modelId="{A77270AA-4498-4A36-8AA4-2C2D0D2E2AF1}">
      <dsp:nvSpPr>
        <dsp:cNvPr id="0" name=""/>
        <dsp:cNvSpPr/>
      </dsp:nvSpPr>
      <dsp:spPr>
        <a:xfrm>
          <a:off x="1214690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378F1-DF79-4858-8F39-6DBF9B023C82}">
      <dsp:nvSpPr>
        <dsp:cNvPr id="0" name=""/>
        <dsp:cNvSpPr/>
      </dsp:nvSpPr>
      <dsp:spPr>
        <a:xfrm>
          <a:off x="1250756" y="3933008"/>
          <a:ext cx="506692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Филиал в городе Усть-Илимске</a:t>
          </a:r>
          <a:endParaRPr lang="ru-RU" sz="2000" kern="1200" dirty="0">
            <a:latin typeface="Gilroy Black" panose="00000A00000000000000" pitchFamily="2" charset="-52"/>
          </a:endParaRPr>
        </a:p>
      </dsp:txBody>
      <dsp:txXfrm>
        <a:off x="1250756" y="3933008"/>
        <a:ext cx="5066924" cy="492448"/>
      </dsp:txXfrm>
    </dsp:sp>
    <dsp:sp modelId="{95844A31-0D99-4BC1-80F0-869A41E1D2F9}">
      <dsp:nvSpPr>
        <dsp:cNvPr id="0" name=""/>
        <dsp:cNvSpPr/>
      </dsp:nvSpPr>
      <dsp:spPr>
        <a:xfrm>
          <a:off x="970308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D408B-1B0F-4DF4-ABBD-71E78A8FA170}">
      <dsp:nvSpPr>
        <dsp:cNvPr id="0" name=""/>
        <dsp:cNvSpPr/>
      </dsp:nvSpPr>
      <dsp:spPr>
        <a:xfrm>
          <a:off x="787928" y="4736084"/>
          <a:ext cx="55226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ilroy Black" panose="00000A00000000000000" pitchFamily="2" charset="-52"/>
            </a:rPr>
            <a:t>Психоневрологическое отделение в поселке Усть-Ордынский</a:t>
          </a:r>
          <a:endParaRPr lang="ru-RU" sz="1600" kern="1200" dirty="0">
            <a:latin typeface="Gilroy Black" panose="00000A00000000000000" pitchFamily="2" charset="-52"/>
          </a:endParaRPr>
        </a:p>
      </dsp:txBody>
      <dsp:txXfrm>
        <a:off x="787928" y="4736084"/>
        <a:ext cx="5522685" cy="492448"/>
      </dsp:txXfrm>
    </dsp:sp>
    <dsp:sp modelId="{104FF790-4053-49D9-8C2E-89CDA0F5AFCA}">
      <dsp:nvSpPr>
        <dsp:cNvPr id="0" name=""/>
        <dsp:cNvSpPr/>
      </dsp:nvSpPr>
      <dsp:spPr>
        <a:xfrm>
          <a:off x="524352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8AEA5-90B4-46AF-9024-60E80D5C8879}">
      <dsp:nvSpPr>
        <dsp:cNvPr id="0" name=""/>
        <dsp:cNvSpPr/>
      </dsp:nvSpPr>
      <dsp:spPr>
        <a:xfrm>
          <a:off x="0" y="0"/>
          <a:ext cx="5417573" cy="177492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Групповая терапия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Индивидуальная терапия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Тренинги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Лекции</a:t>
          </a:r>
          <a:endParaRPr lang="ru-RU" sz="2000" kern="1200" dirty="0">
            <a:latin typeface="Gilroy Black" panose="00000A00000000000000" pitchFamily="2" charset="-52"/>
          </a:endParaRPr>
        </a:p>
      </dsp:txBody>
      <dsp:txXfrm>
        <a:off x="1260301" y="0"/>
        <a:ext cx="4157271" cy="1774924"/>
      </dsp:txXfrm>
    </dsp:sp>
    <dsp:sp modelId="{C4FC6793-6F5B-42B2-B83C-2CDA95430D5E}">
      <dsp:nvSpPr>
        <dsp:cNvPr id="0" name=""/>
        <dsp:cNvSpPr/>
      </dsp:nvSpPr>
      <dsp:spPr>
        <a:xfrm>
          <a:off x="688260" y="783009"/>
          <a:ext cx="237549" cy="22525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5175F-6674-4599-9D8C-A54A14FBED48}">
      <dsp:nvSpPr>
        <dsp:cNvPr id="0" name=""/>
        <dsp:cNvSpPr/>
      </dsp:nvSpPr>
      <dsp:spPr>
        <a:xfrm>
          <a:off x="0" y="1951711"/>
          <a:ext cx="5417573" cy="176787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Gilroy Black" panose="00000A00000000000000" pitchFamily="2" charset="-52"/>
            </a:rPr>
            <a:t>  </a:t>
          </a:r>
          <a:r>
            <a:rPr lang="ru-RU" sz="2000" kern="1200" dirty="0" smtClean="0">
              <a:latin typeface="Gilroy Black" panose="00000A00000000000000" pitchFamily="2" charset="-52"/>
            </a:rPr>
            <a:t>Арт-терапия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Gilroy Black" panose="00000A00000000000000" pitchFamily="2" charset="-52"/>
            </a:rPr>
            <a:t>Занятия по программной литературе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 smtClean="0">
              <a:latin typeface="Gilroy Black" panose="00000A00000000000000" pitchFamily="2" charset="-52"/>
            </a:rPr>
            <a:t>Фильмотерапия</a:t>
          </a:r>
          <a:endParaRPr lang="ru-RU" sz="2000" kern="1200" dirty="0" smtClean="0">
            <a:latin typeface="Gilroy Black" panose="00000A00000000000000" pitchFamily="2" charset="-52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 smtClean="0">
              <a:latin typeface="Gilroy Black" panose="00000A00000000000000" pitchFamily="2" charset="-52"/>
            </a:rPr>
            <a:t>Сказкотерапия</a:t>
          </a:r>
          <a:endParaRPr lang="ru-RU" sz="2000" kern="1200" dirty="0">
            <a:latin typeface="Gilroy Black" panose="00000A00000000000000" pitchFamily="2" charset="-52"/>
          </a:endParaRPr>
        </a:p>
      </dsp:txBody>
      <dsp:txXfrm>
        <a:off x="1260301" y="1951711"/>
        <a:ext cx="4157271" cy="1767870"/>
      </dsp:txXfrm>
    </dsp:sp>
    <dsp:sp modelId="{1540DDBF-9290-4219-8F77-332B1E233E4A}">
      <dsp:nvSpPr>
        <dsp:cNvPr id="0" name=""/>
        <dsp:cNvSpPr/>
      </dsp:nvSpPr>
      <dsp:spPr>
        <a:xfrm>
          <a:off x="471947" y="2523313"/>
          <a:ext cx="493194" cy="6246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AA56A-90AD-4AA9-86DE-CF644A2AFBDB}">
      <dsp:nvSpPr>
        <dsp:cNvPr id="0" name=""/>
        <dsp:cNvSpPr/>
      </dsp:nvSpPr>
      <dsp:spPr>
        <a:xfrm>
          <a:off x="0" y="3896368"/>
          <a:ext cx="5417573" cy="176787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Музыкальная терапия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Спортивные мероприятия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ilroy Black" panose="00000A00000000000000" pitchFamily="2" charset="-52"/>
            </a:rPr>
            <a:t>Йога</a:t>
          </a:r>
          <a:endParaRPr lang="ru-RU" sz="2000" kern="1200" dirty="0">
            <a:latin typeface="Gilroy Black" panose="00000A00000000000000" pitchFamily="2" charset="-52"/>
          </a:endParaRPr>
        </a:p>
      </dsp:txBody>
      <dsp:txXfrm>
        <a:off x="1260301" y="3896368"/>
        <a:ext cx="4157271" cy="1767870"/>
      </dsp:txXfrm>
    </dsp:sp>
    <dsp:sp modelId="{F7E203F4-76F3-467A-AAE2-2B69364005D0}">
      <dsp:nvSpPr>
        <dsp:cNvPr id="0" name=""/>
        <dsp:cNvSpPr/>
      </dsp:nvSpPr>
      <dsp:spPr>
        <a:xfrm>
          <a:off x="695682" y="4715910"/>
          <a:ext cx="45724" cy="12878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8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8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7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5F2C46-4B36-438C-98BB-84975B9A1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F53C60D-C2B3-4117-9089-EBBC53B8E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D85EFD-A785-469A-BA5C-22DE266D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165874-BBE3-4232-A8AB-0561E38C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8E68E4-99CD-4DD3-AD2C-56521500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1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330A28-D9ED-401D-AE3D-D61A5143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63A4F0-450F-4B78-B4DA-8B549A44F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9FCA61-D2C4-4C66-908B-F0635730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623B4C-48A6-47BD-8040-DB0BD1F9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BFFDC9-EB0A-4168-9EDB-BD9D4E94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3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34AC87-7676-4A4F-BC11-928FF725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01326C-74DB-4A43-AA9A-36180142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6067DF-2217-4133-A97A-ADC63E56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111008-5BFE-4E54-B0E5-2E75AE5D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754FEA-0C7E-43E9-AE77-21352519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23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B3F9C5-5828-4ADF-A9FA-63BC84EA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31A5E4-16A5-4585-9FA6-2743A8187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3860DF8-3839-463C-8CBC-1E662B7BA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0760EF-A222-430C-9FAC-CD55DD9B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14F830-F419-4AB2-83AF-38277BA0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136C58-CE4E-448A-A3AC-0207125B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2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7EC50A-0DCA-4589-90BA-7BACBDAD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2FE663-15AD-4468-BD07-243459F35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3554EED-9240-4656-933F-6CE275DB5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1E8B115-0D7A-4B12-9F71-6E3FA1A62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96AE54A-E4FB-4E54-8636-13134466B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6997921-39CD-4589-9AFC-A29BB35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1E7E2B0-6A68-44BA-A4D6-5B6214E2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6121EAE-855A-459A-B486-B68EB51D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1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C2947F-A2C0-4241-80F3-942C1B01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9078CF-6028-417C-B253-FE700B0D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BBCFE19-DBF4-4DC7-AC9E-CFD9FFCC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A74F478-5F25-4313-8302-BDFFA9DC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2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CFCEDFA-B9EF-4EEC-BFF6-215AFC6A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AA177D3-118F-4631-B508-542D4C03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F393999-48C8-40C9-AC4E-52C39C74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07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0C8E0-4F02-4E3C-8217-8F5B4AB7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11FDC6-D817-4B9A-9CA7-D399BD08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05A732-5274-42C8-B615-745458AB1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DA8A210-E86B-4A79-97B5-708E679F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115420D-AD94-48B5-9FC7-883C0075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324FE2-58C7-471F-A29F-02FF9FFA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4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01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A50D29-DC63-4525-97A6-D4B61B16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663683-3931-4FC7-9139-56330CC01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17A2706-EF9C-4DB4-8093-C3D399070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B25B34E-EDFA-4C51-A201-4E618D98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73329A-D525-4CB2-8A88-88300694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D5F1C6-F801-49DD-8E38-F5331BFA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30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3496F-3176-466A-B7E9-B556469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E7F365E-795B-4ED7-BE85-514F7A00A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91EE21-A351-452C-87FB-44EE812E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5A2A63-272F-445A-8F37-E5A075AF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62B20B-9502-49F8-8D3F-AAA60106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25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8F59FEB-C0ED-4071-9739-933EC1862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B6E4905-B090-4616-B1CE-D68ED4FA6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BDBC82-6F97-414A-A3AE-58CAF8FD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0CE85B-33A1-4793-BCCC-7671B232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FE6189-8827-4435-9EA2-39EE303C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3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5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0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3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2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9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9E44-6A6D-4348-819E-0641A1BD9FC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00AF-FE37-4289-ABA9-E6234B357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A0A8A1-8206-445D-A1C1-F20F93A4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E1B996-408B-411A-AFE9-C43B5E34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601219-4D08-40EC-A1B4-5FD4EAD45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9EEF-B71C-4148-BCEC-C8308B9C27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151503-8753-470A-A318-236C103E3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A62A55-FECB-42C9-944C-8E84564D1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36F0-FE79-43FD-99C2-FC85A9C2EA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2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2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50" y="1676401"/>
            <a:ext cx="2997480" cy="134807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92" y="230750"/>
            <a:ext cx="3826544" cy="13078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9697" y="769765"/>
            <a:ext cx="7646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/>
            <a:r>
              <a:rPr lang="ru-RU" sz="2800" dirty="0">
                <a:solidFill>
                  <a:srgbClr val="0070C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реабилитация </a:t>
            </a:r>
            <a:r>
              <a:rPr lang="ru-RU" sz="2800" dirty="0" err="1">
                <a:solidFill>
                  <a:srgbClr val="0070C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наркопотребителей</a:t>
            </a:r>
            <a:r>
              <a:rPr lang="ru-RU" sz="2800" dirty="0">
                <a:solidFill>
                  <a:srgbClr val="0070C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Иркутской области </a:t>
            </a:r>
            <a:endParaRPr lang="ru-RU" sz="2800" dirty="0" smtClean="0">
              <a:solidFill>
                <a:srgbClr val="0070C0"/>
              </a:solidFill>
              <a:latin typeface="Gilroy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10" algn="ctr"/>
            <a:r>
              <a:rPr lang="ru-RU" sz="2800" dirty="0" smtClean="0">
                <a:solidFill>
                  <a:srgbClr val="0070C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0070C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базе ОГБУЗ «Иркутский областной психоневрологический диспансер»</a:t>
            </a:r>
            <a:endParaRPr lang="ru-RU" sz="2800" dirty="0">
              <a:solidFill>
                <a:srgbClr val="0070C0"/>
              </a:solidFill>
              <a:effectLst/>
              <a:latin typeface="Gilroy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94"/>
            <a:ext cx="12192000" cy="363070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35388" y="5131669"/>
            <a:ext cx="688489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Э.А. </a:t>
            </a:r>
            <a:r>
              <a:rPr lang="ru-RU" b="1" dirty="0" err="1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Тарбеева</a:t>
            </a:r>
            <a:endParaRPr lang="ru-RU" sz="1400" dirty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1465" algn="l"/>
              </a:tabLst>
            </a:pPr>
            <a:r>
              <a:rPr lang="ru-RU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главного врача областного государственного бюджетного учреждения здравоохранения «Иркутский областной психоневрологический диспансер», главный внештатный психиатр-нарколог Иркутской области</a:t>
            </a:r>
            <a:endParaRPr lang="ru-RU" sz="1400" dirty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81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60439" y="553090"/>
            <a:ext cx="7371171" cy="467139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Медицинская реабилитация </a:t>
            </a:r>
            <a:r>
              <a:rPr lang="ru-RU" sz="2400" b="1" dirty="0" err="1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наркопотребителей</a:t>
            </a: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endParaRPr lang="ru-RU" sz="2400" dirty="0">
              <a:latin typeface="Gilroy Black" panose="00000A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288" y="452034"/>
            <a:ext cx="1489914" cy="669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880" y="381974"/>
            <a:ext cx="2097206" cy="719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5155" y="1253990"/>
            <a:ext cx="6990736" cy="3218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x-none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поддержания связи с </a:t>
            </a: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лицами, </a:t>
            </a:r>
            <a:r>
              <a:rPr lang="x-none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прошедшими </a:t>
            </a: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этап медицинской реабилитации</a:t>
            </a:r>
            <a:r>
              <a:rPr lang="x-none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профилактики рецидивов и своевременной помощи в кризисных ситуациях</a:t>
            </a: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проводятся</a:t>
            </a: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x-none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анонимные </a:t>
            </a:r>
            <a:r>
              <a:rPr lang="x-none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собрания по амбулаторно-реабилитационной работе с зависимыми </a:t>
            </a:r>
            <a:r>
              <a:rPr lang="x-none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гражданами</a:t>
            </a: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патронаж </a:t>
            </a: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пациента по месту проживания.</a:t>
            </a:r>
            <a:r>
              <a:rPr lang="ru-RU" sz="24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91" y="1502513"/>
            <a:ext cx="4401978" cy="24795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0271" y="4784363"/>
            <a:ext cx="11293815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spc="10" dirty="0">
                <a:solidFill>
                  <a:srgbClr val="00206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Регламентом взаимодействия медицинских организаций, оказывающих медицинскую помощь по профилю «психиатрия-наркология», </a:t>
            </a:r>
            <a:r>
              <a:rPr lang="ru-RU" sz="2000" spc="10" dirty="0" smtClean="0">
                <a:solidFill>
                  <a:srgbClr val="00206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заключены </a:t>
            </a:r>
            <a:r>
              <a:rPr lang="ru-RU" sz="2000" spc="10" dirty="0">
                <a:solidFill>
                  <a:srgbClr val="00206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соглашения о взаимном сотрудничестве с некоммерческими организациями, оказывающими услуги по социальной реабилитации </a:t>
            </a:r>
            <a:r>
              <a:rPr lang="ru-RU" sz="2000" spc="10" dirty="0" err="1">
                <a:solidFill>
                  <a:srgbClr val="00206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наркопотребителей</a:t>
            </a:r>
            <a:r>
              <a:rPr lang="ru-RU" sz="2000" spc="10" dirty="0">
                <a:solidFill>
                  <a:srgbClr val="00206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514" y="1259134"/>
            <a:ext cx="89920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ilroy Black" panose="00000A00000000000000" pitchFamily="2" charset="-52"/>
              </a:rPr>
              <a:t>Министерство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Gilroy Black" panose="00000A00000000000000" pitchFamily="2" charset="-52"/>
              </a:rPr>
              <a:t>здравоохранения Иркутской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ilroy Black" panose="00000A00000000000000" pitchFamily="2" charset="-52"/>
              </a:rPr>
              <a:t>области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ilroy Black" panose="00000A00000000000000" pitchFamily="2" charset="-52"/>
              </a:rPr>
              <a:t>ОГБУЗ «Иркутский областной психоневрологический диспансер»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Gilroy Black" panose="00000A00000000000000" pitchFamily="2" charset="-52"/>
            </a:endParaRPr>
          </a:p>
          <a:p>
            <a:pPr lvl="0" algn="ctr"/>
            <a:r>
              <a:rPr lang="ru-RU" sz="2800" b="1" dirty="0" smtClean="0">
                <a:latin typeface="Gilroy Black" panose="00000A00000000000000" pitchFamily="2" charset="-52"/>
              </a:rPr>
              <a:t>8 (3952) 54-63-65, сайт: </a:t>
            </a:r>
            <a:r>
              <a:rPr lang="en-US" sz="2800" b="1" dirty="0" smtClean="0">
                <a:latin typeface="Gilroy Black" panose="00000A00000000000000" pitchFamily="2" charset="-52"/>
              </a:rPr>
              <a:t>iopnd.ru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Gilroy Black" panose="00000A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83" y="1167927"/>
            <a:ext cx="1967518" cy="1967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08942" y="4399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Gilroy Black" panose="00000A0000000000000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2800" dirty="0">
                <a:latin typeface="Gilroy Black" panose="00000A0000000000000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924" y="3903950"/>
            <a:ext cx="82197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Центр медицинской реабилитации</a:t>
            </a:r>
          </a:p>
          <a:p>
            <a:pPr indent="450215" algn="ctr">
              <a:spcAft>
                <a:spcPts val="0"/>
              </a:spcAft>
            </a:pPr>
            <a:r>
              <a:rPr lang="ru-RU" sz="2800" dirty="0" smtClean="0">
                <a:latin typeface="Gilroy Black" panose="00000A00000000000000" pitchFamily="2" charset="-52"/>
                <a:ea typeface="Times New Roman" panose="02020603050405020304" pitchFamily="18" charset="0"/>
              </a:rPr>
              <a:t>+7-914-913-10-78, сайт: </a:t>
            </a:r>
            <a:r>
              <a:rPr lang="en-US" sz="2800" dirty="0" smtClean="0">
                <a:latin typeface="Gilroy Black" panose="00000A00000000000000" pitchFamily="2" charset="-52"/>
                <a:ea typeface="Times New Roman" panose="02020603050405020304" pitchFamily="18" charset="0"/>
              </a:rPr>
              <a:t>iopnd-rnc.ru</a:t>
            </a:r>
            <a:endParaRPr lang="ru-RU" sz="2800" dirty="0" smtClean="0">
              <a:latin typeface="Gilroy Black" panose="00000A00000000000000" pitchFamily="2" charset="-52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Gilroy Black" panose="00000A00000000000000" pitchFamily="2" charset="-52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83" y="3751188"/>
            <a:ext cx="1967518" cy="19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6" y="5485247"/>
            <a:ext cx="2103470" cy="718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4757" y="970519"/>
            <a:ext cx="9447617" cy="30110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</a:rPr>
              <a:t>статья </a:t>
            </a:r>
            <a:r>
              <a:rPr lang="ru-RU" dirty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</a:rPr>
              <a:t>55 Федерального закона от 08.01.1998 года № 3-ФЗ «О наркотических средствах и психотропных веществах», </a:t>
            </a:r>
            <a:endParaRPr lang="ru-RU" dirty="0" smtClean="0">
              <a:solidFill>
                <a:srgbClr val="002060"/>
              </a:solidFill>
              <a:latin typeface="Gilroy Bold" panose="00000800000000000000" pitchFamily="2" charset="-52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800" dirty="0" smtClean="0">
              <a:solidFill>
                <a:srgbClr val="002060"/>
              </a:solidFill>
              <a:latin typeface="Gilroy Bold" panose="00000800000000000000" pitchFamily="2" charset="-52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</a:rPr>
              <a:t>Порядок </a:t>
            </a:r>
            <a:r>
              <a:rPr lang="ru-RU" dirty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</a:rPr>
              <a:t>оказания медицинской помощи по профилю «психиатрия-наркология», </a:t>
            </a: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</a:rPr>
              <a:t>утвержденный </a:t>
            </a:r>
            <a:r>
              <a:rPr lang="ru-RU" dirty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</a:rPr>
              <a:t>приказом Министерства здравоохранения Российской Федерации от 30 декабря 2015 года № 1034, </a:t>
            </a:r>
            <a:endParaRPr lang="ru-RU" dirty="0" smtClean="0">
              <a:solidFill>
                <a:srgbClr val="002060"/>
              </a:solidFill>
              <a:latin typeface="Gilroy Bold" panose="00000800000000000000" pitchFamily="2" charset="-52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800" dirty="0" smtClean="0">
              <a:solidFill>
                <a:srgbClr val="002060"/>
              </a:solidFill>
              <a:latin typeface="Gilroy Bold" panose="00000800000000000000" pitchFamily="2" charset="-52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</a:rPr>
              <a:t>Порядок </a:t>
            </a:r>
            <a:r>
              <a:rPr lang="ru-RU" dirty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</a:rPr>
              <a:t>прохождения больными наркоманией медицинской и социальной реабилитации, </a:t>
            </a: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</a:rPr>
              <a:t>утвержденный </a:t>
            </a:r>
            <a:r>
              <a:rPr lang="ru-RU" dirty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</a:rPr>
              <a:t>приказом Министерства здравоохранения Российской Федерации № 208н, Министерства труда и социальной защиты труда Российской Федерации № 432н от 3 мая 2023 года. </a:t>
            </a:r>
            <a:endParaRPr lang="ru-RU" dirty="0" smtClean="0">
              <a:solidFill>
                <a:srgbClr val="002060"/>
              </a:solidFill>
              <a:latin typeface="Gilroy Bold" panose="00000800000000000000" pitchFamily="2" charset="-52"/>
              <a:ea typeface="Times New Roman" panose="02020603050405020304" pitchFamily="18" charset="0"/>
            </a:endParaRPr>
          </a:p>
          <a:p>
            <a:pPr indent="449580" algn="just">
              <a:lnSpc>
                <a:spcPts val="1440"/>
              </a:lnSpc>
              <a:spcAft>
                <a:spcPts val="0"/>
              </a:spcAft>
            </a:pPr>
            <a:endParaRPr lang="ru-RU" sz="1600" dirty="0">
              <a:effectLst/>
              <a:latin typeface="Gilroy Bold" panose="000008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928" y="129852"/>
            <a:ext cx="1146844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Нормативная база медицинской реабилитации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больных наркологического профиля</a:t>
            </a:r>
            <a:endParaRPr lang="ru-RU" sz="2000" dirty="0">
              <a:solidFill>
                <a:srgbClr val="002060"/>
              </a:solidFill>
              <a:latin typeface="Gilroy Black" panose="00000A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4756" y="4035590"/>
            <a:ext cx="9447617" cy="23260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dirty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наркологической помощи в Иркутской </a:t>
            </a: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утвержденная Распоряжением </a:t>
            </a:r>
            <a:r>
              <a:rPr lang="ru-RU" dirty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Губернатора Иркутской области от 23 </a:t>
            </a: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августа 2018 </a:t>
            </a:r>
            <a:r>
              <a:rPr lang="ru-RU" dirty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года № 107-р </a:t>
            </a:r>
            <a:endParaRPr lang="ru-RU" dirty="0" smtClean="0">
              <a:solidFill>
                <a:srgbClr val="002060"/>
              </a:solidFill>
              <a:latin typeface="Gilroy Bold" panose="000008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800" dirty="0" smtClean="0">
              <a:solidFill>
                <a:srgbClr val="002060"/>
              </a:solidFill>
              <a:latin typeface="Gilroy Bold" panose="000008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План мероприятий (Дорожная карта) по реализации Концепции развития наркологической помощи в Иркутской области на 2019-2024 годы</a:t>
            </a: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500" dirty="0" smtClean="0">
              <a:solidFill>
                <a:srgbClr val="002060"/>
              </a:solidFill>
              <a:latin typeface="Gilroy Bold" panose="000008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</a:rPr>
              <a:t>Порядок </a:t>
            </a:r>
            <a:r>
              <a:rPr lang="ru-RU" dirty="0">
                <a:solidFill>
                  <a:srgbClr val="002060"/>
                </a:solidFill>
                <a:latin typeface="Gilroy Bold" panose="00000800000000000000" pitchFamily="2" charset="-52"/>
              </a:rPr>
              <a:t>оказания реабилитационной медико-социальной помощи больным наркоманиями в Иркутской </a:t>
            </a:r>
            <a:r>
              <a:rPr lang="ru-RU" dirty="0" smtClean="0">
                <a:solidFill>
                  <a:srgbClr val="002060"/>
                </a:solidFill>
                <a:latin typeface="Gilroy Bold" panose="00000800000000000000" pitchFamily="2" charset="-52"/>
              </a:rPr>
              <a:t>области</a:t>
            </a:r>
            <a:endParaRPr lang="ru-RU" sz="800" dirty="0">
              <a:solidFill>
                <a:srgbClr val="002060"/>
              </a:solidFill>
              <a:effectLst/>
              <a:latin typeface="Gilroy Bold" panose="000008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6" y="970519"/>
            <a:ext cx="1839471" cy="1085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5" y="4035590"/>
            <a:ext cx="1673812" cy="11010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4" y="2189192"/>
            <a:ext cx="1596614" cy="15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396" y="89647"/>
            <a:ext cx="2878899" cy="983975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20" y="101530"/>
            <a:ext cx="3541061" cy="129031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4141150"/>
              </p:ext>
            </p:extLst>
          </p:nvPr>
        </p:nvGraphicFramePr>
        <p:xfrm>
          <a:off x="466067" y="1136452"/>
          <a:ext cx="77831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8" y="1326401"/>
            <a:ext cx="639095" cy="590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35" y="2062990"/>
            <a:ext cx="645312" cy="58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1" y="2798648"/>
            <a:ext cx="599769" cy="599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77" y="3539115"/>
            <a:ext cx="599983" cy="5999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56" y="4299266"/>
            <a:ext cx="630136" cy="599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60" y="5059202"/>
            <a:ext cx="617108" cy="587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7" y="5804692"/>
            <a:ext cx="622026" cy="6046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75419" y="1361049"/>
            <a:ext cx="481107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dirty="0" err="1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диспансерно</a:t>
            </a:r>
            <a:r>
              <a:rPr lang="ru-RU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-поликлинического (наркологического) отделения </a:t>
            </a:r>
            <a:r>
              <a:rPr lang="ru-RU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br>
              <a:rPr lang="ru-RU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медицинской реабилитации. </a:t>
            </a:r>
            <a:endParaRPr lang="ru-RU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5419" y="2684761"/>
            <a:ext cx="481107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Деятельность кабинета обеспечивает бригада специалистов: </a:t>
            </a:r>
            <a:endParaRPr lang="ru-RU" dirty="0" smtClean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врач </a:t>
            </a:r>
            <a:r>
              <a:rPr lang="ru-RU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психиатр-нарколог, клинический психолог, специалист по социальной работе (социальный работник).</a:t>
            </a:r>
            <a:endParaRPr lang="ru-RU" dirty="0">
              <a:solidFill>
                <a:srgbClr val="002060"/>
              </a:solidFill>
              <a:latin typeface="Gilroy Black" panose="00000A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2476" y="5280702"/>
            <a:ext cx="4786819" cy="1047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Бригадой </a:t>
            </a:r>
            <a:r>
              <a:rPr lang="ru-RU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специалистов осуществляется </a:t>
            </a:r>
            <a:r>
              <a:rPr lang="ru-RU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мотивационная работа по вступлению в процесс медицинской реабилитации.</a:t>
            </a:r>
            <a:endParaRPr lang="ru-RU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14" y="4162089"/>
            <a:ext cx="1899131" cy="10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07" y="521693"/>
            <a:ext cx="8118477" cy="467139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Медицинская реабилитация </a:t>
            </a:r>
            <a:r>
              <a:rPr lang="ru-RU" sz="2400" b="1" dirty="0" err="1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наркопотребителей</a:t>
            </a: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endParaRPr lang="ru-RU" sz="2400" dirty="0">
              <a:latin typeface="Gilroy Black" panose="00000A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9149" y="1921664"/>
            <a:ext cx="6892413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В центре медицинской реабилитации функционируют: </a:t>
            </a:r>
            <a:br>
              <a:rPr lang="ru-RU" dirty="0">
                <a:solidFill>
                  <a:prstClr val="white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2 круглосуточных отделения на 50 коек,</a:t>
            </a:r>
          </a:p>
          <a:p>
            <a:pPr algn="ctr"/>
            <a:r>
              <a:rPr lang="ru-RU" dirty="0">
                <a:solidFill>
                  <a:prstClr val="white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отделение дневного пребывания на 40 </a:t>
            </a:r>
            <a:r>
              <a:rPr lang="ru-RU" dirty="0" err="1">
                <a:solidFill>
                  <a:prstClr val="white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пациенто</a:t>
            </a:r>
            <a:r>
              <a:rPr lang="ru-RU" dirty="0">
                <a:solidFill>
                  <a:prstClr val="white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-мест,</a:t>
            </a:r>
          </a:p>
          <a:p>
            <a:pPr algn="ctr"/>
            <a:r>
              <a:rPr lang="ru-RU" dirty="0">
                <a:solidFill>
                  <a:prstClr val="white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амбулаторное отделение. </a:t>
            </a:r>
            <a:endParaRPr lang="ru-RU" dirty="0">
              <a:solidFill>
                <a:prstClr val="white"/>
              </a:solidFill>
              <a:latin typeface="Gilroy Black" panose="00000A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1" y="56401"/>
            <a:ext cx="2096401" cy="7165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8" y="1826065"/>
            <a:ext cx="1052526" cy="1488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2452" y="1969967"/>
            <a:ext cx="3030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5A5A5">
                    <a:lumMod val="75000"/>
                  </a:srgbClr>
                </a:solidFill>
                <a:latin typeface="Gilroy SemiBold" panose="00000700000000000000" pitchFamily="2" charset="-52"/>
              </a:rPr>
              <a:t>Ц    Е    Н    Т     Р</a:t>
            </a:r>
          </a:p>
          <a:p>
            <a:r>
              <a:rPr lang="ru-RU" sz="2400" dirty="0">
                <a:solidFill>
                  <a:srgbClr val="00B0F0"/>
                </a:solidFill>
                <a:latin typeface="Gilroy SemiBold" panose="00000700000000000000" pitchFamily="2" charset="-52"/>
              </a:rPr>
              <a:t>МЕДИЦИНСКОЙ</a:t>
            </a:r>
          </a:p>
          <a:p>
            <a:r>
              <a:rPr lang="ru-RU" sz="2400" dirty="0">
                <a:solidFill>
                  <a:srgbClr val="33CCCC"/>
                </a:solidFill>
                <a:latin typeface="Gilroy SemiBold" panose="00000700000000000000" pitchFamily="2" charset="-52"/>
              </a:rPr>
              <a:t>РЕАБИЛИТАЦИИ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129" y="155317"/>
            <a:ext cx="1489914" cy="6692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69542" y="994095"/>
            <a:ext cx="11062020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Иркутской области обеспеченность реабилитационными койками </a:t>
            </a: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10 тыс. населения составляет 0,21.</a:t>
            </a:r>
            <a:endParaRPr lang="ru-RU" sz="2000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542" y="3362503"/>
            <a:ext cx="11062020" cy="306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Центра медицинской реабилитации решаются следующие задачи</a:t>
            </a: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 (помощь пациенту в достижении </a:t>
            </a: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полного 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воздержания </a:t>
            </a: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употребления ПАВ);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физического, эмоционального и психологического </a:t>
            </a: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состояния здоровья 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пациентов;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семейных и других межличностных отношений пациента;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социального функционирования;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отказ от противоправной деятельности.</a:t>
            </a:r>
            <a:endParaRPr lang="ru-RU" sz="2000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3835" y="4740729"/>
            <a:ext cx="6685881" cy="1461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 всех этапах реабилитации оказывается квалифицированная медицинская помощь, психотерапия, психологическая коррекция, семейная терапия, социальное сопровождение</a:t>
            </a:r>
            <a:r>
              <a:rPr lang="ru-RU" sz="2000" b="1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4788" y="919071"/>
            <a:ext cx="6744928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Центра медицинской реабилитации выстроена </a:t>
            </a: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бригадному методу: </a:t>
            </a:r>
            <a:endParaRPr lang="ru-RU" sz="2200" dirty="0" smtClean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привлечены </a:t>
            </a: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штатные </a:t>
            </a: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врачи-психиатры-наркологи</a:t>
            </a: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врачи-психотерапевты, медицинские психологи, специалисты </a:t>
            </a: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 работе, консультанты.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6312" y="323016"/>
            <a:ext cx="8118477" cy="467139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Медицинская реабилитация </a:t>
            </a:r>
            <a:r>
              <a:rPr lang="ru-RU" sz="2400" b="1" dirty="0" err="1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наркопотребителей</a:t>
            </a: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endParaRPr lang="ru-RU" sz="2400" dirty="0">
              <a:latin typeface="Gilroy Black" panose="00000A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9" y="155317"/>
            <a:ext cx="1489914" cy="66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1" y="56401"/>
            <a:ext cx="2096401" cy="716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3" y="1211699"/>
            <a:ext cx="1052526" cy="14881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6659" y="1296422"/>
            <a:ext cx="3030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5A5A5">
                    <a:lumMod val="75000"/>
                  </a:srgbClr>
                </a:solidFill>
                <a:latin typeface="Gilroy SemiBold" panose="00000700000000000000" pitchFamily="2" charset="-52"/>
              </a:rPr>
              <a:t>Ц    Е    Н    Т     Р</a:t>
            </a:r>
          </a:p>
          <a:p>
            <a:r>
              <a:rPr lang="ru-RU" sz="2400" dirty="0">
                <a:solidFill>
                  <a:srgbClr val="00B0F0"/>
                </a:solidFill>
                <a:latin typeface="Gilroy SemiBold" panose="00000700000000000000" pitchFamily="2" charset="-52"/>
              </a:rPr>
              <a:t>МЕДИЦИНСКОЙ</a:t>
            </a:r>
          </a:p>
          <a:p>
            <a:r>
              <a:rPr lang="ru-RU" sz="2400" dirty="0">
                <a:solidFill>
                  <a:srgbClr val="33CCCC"/>
                </a:solidFill>
                <a:latin typeface="Gilroy SemiBold" panose="00000700000000000000" pitchFamily="2" charset="-52"/>
              </a:rPr>
              <a:t>РЕАБИЛИТАЦИИ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463" y="3206101"/>
            <a:ext cx="11080253" cy="136652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медицинской реабилитации в Центре представлены этапами: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Стационарный этап медицинской реабилитации (28 – 45 дней).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Амбулаторный этап медицинской реабилитации (30 – 45 дней).</a:t>
            </a:r>
            <a:endParaRPr lang="ru-RU" sz="2400" dirty="0">
              <a:solidFill>
                <a:schemeClr val="bg1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9463" y="4740729"/>
            <a:ext cx="4256666" cy="1487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Пациенты 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проходят 4 этапа лечебного, психотерапевтического и реабилитационного процесса.</a:t>
            </a:r>
            <a:endParaRPr lang="ru-RU" sz="2000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50606" y="415952"/>
            <a:ext cx="7371171" cy="467139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Медицинская реабилитация </a:t>
            </a:r>
            <a:r>
              <a:rPr lang="ru-RU" sz="2400" b="1" dirty="0" err="1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наркопотребителей</a:t>
            </a: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endParaRPr lang="ru-RU" sz="2400" dirty="0">
              <a:latin typeface="Gilroy Black" panose="00000A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9" y="155317"/>
            <a:ext cx="1489914" cy="669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049" y="163701"/>
            <a:ext cx="2097206" cy="7193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1520" y="1075292"/>
            <a:ext cx="5873306" cy="17912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Для каждого пациента </a:t>
            </a:r>
            <a:r>
              <a:rPr lang="ru-RU" sz="2400" dirty="0" smtClean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Центре медицинской реабилитации разрабатывается индивидуальная программа лечения.</a:t>
            </a:r>
            <a:endParaRPr lang="ru-RU" sz="2400" dirty="0">
              <a:solidFill>
                <a:schemeClr val="bg1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52672296"/>
              </p:ext>
            </p:extLst>
          </p:nvPr>
        </p:nvGraphicFramePr>
        <p:xfrm>
          <a:off x="6341807" y="1075292"/>
          <a:ext cx="5417573" cy="566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91519" y="2967989"/>
            <a:ext cx="5873307" cy="3773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Для работы с пациентами используются </a:t>
            </a:r>
            <a:endParaRPr lang="ru-RU" sz="1600" dirty="0" smtClean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marL="374650" indent="2540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групповое психологическое консультирование.</a:t>
            </a:r>
          </a:p>
          <a:p>
            <a:pPr marL="374650" indent="2540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12 Шагов и принципы терапевтического сообщества.</a:t>
            </a:r>
          </a:p>
          <a:p>
            <a:pPr marL="374650" indent="2540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поэтапная поддержка (</a:t>
            </a:r>
            <a:r>
              <a:rPr lang="ru-RU" sz="1600" dirty="0" err="1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74650" indent="2540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Эмотивно-рациональная </a:t>
            </a: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методика.</a:t>
            </a:r>
          </a:p>
          <a:p>
            <a:pPr marL="374650" indent="2540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Релаксационная </a:t>
            </a: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 и аутогенная тренировка как антистрессовая методика.</a:t>
            </a:r>
          </a:p>
          <a:p>
            <a:pPr marL="374650" indent="2540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системной семейной терапии.</a:t>
            </a:r>
          </a:p>
          <a:p>
            <a:pPr marL="374650" indent="2540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1600" dirty="0" err="1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гештальт</a:t>
            </a:r>
            <a:r>
              <a:rPr lang="ru-RU" sz="16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-психотерапии.</a:t>
            </a:r>
            <a:endParaRPr lang="ru-RU" sz="1600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13" y="3254477"/>
            <a:ext cx="1379816" cy="12585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13" y="1262533"/>
            <a:ext cx="1379816" cy="13798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13" y="5198807"/>
            <a:ext cx="1379816" cy="13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0606" y="415952"/>
            <a:ext cx="7371171" cy="467139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Медицинская реабилитация </a:t>
            </a:r>
            <a:r>
              <a:rPr lang="ru-RU" sz="2400" b="1" dirty="0" err="1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наркопотребителей</a:t>
            </a: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endParaRPr lang="ru-RU" sz="2400" dirty="0">
              <a:latin typeface="Gilroy Black" panose="00000A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288" y="163701"/>
            <a:ext cx="1489914" cy="669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713" y="163701"/>
            <a:ext cx="2097206" cy="719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606" y="1094085"/>
            <a:ext cx="7236542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ходе прохождения медицинской реабилитации пациент посещает: базовые лекции по концепции болезни и выздоровления, групповые сессии, </a:t>
            </a:r>
            <a:endParaRPr lang="ru-RU" sz="2000" dirty="0" smtClean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ведет 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дневник «Путеводитель познания себя».</a:t>
            </a:r>
            <a:endParaRPr lang="ru-RU" sz="2000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03" y="832951"/>
            <a:ext cx="2995116" cy="19967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77919" y="2758576"/>
            <a:ext cx="6096000" cy="186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также включает работу по следующим направлениям: </a:t>
            </a:r>
            <a:endParaRPr lang="ru-RU" sz="2000" dirty="0" smtClean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семейное 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образование, философия духовности, профилактика инфекционных заболеваний </a:t>
            </a:r>
            <a:endParaRPr lang="ru-RU" sz="2000" dirty="0" smtClean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гепатит, ВИЧ и так далее).</a:t>
            </a:r>
            <a:endParaRPr lang="ru-RU" sz="2000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08" y="2829694"/>
            <a:ext cx="2871221" cy="1685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606" y="4755319"/>
            <a:ext cx="11323313" cy="1409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704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Gilroy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базе центра медицинской реабилитации организована работа мастерской, 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</a:rPr>
              <a:t>направленной на осуществление работы новейших методик реабилитации зависимого поведения через творчество (арт-терапию),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 ведутся «Уроки актерского мастерства», «</a:t>
            </a:r>
            <a:r>
              <a:rPr lang="ru-RU" sz="2000" dirty="0" err="1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Танцетерапия</a:t>
            </a:r>
            <a:r>
              <a:rPr lang="ru-RU" sz="20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», «Уроки игры на фортепиано»</a:t>
            </a:r>
            <a:r>
              <a:rPr lang="ru-RU" altLang="ru-RU" sz="2000" b="1" dirty="0">
                <a:solidFill>
                  <a:srgbClr val="002060"/>
                </a:solidFill>
                <a:latin typeface="Gilroy Black" panose="00000A00000000000000" pitchFamily="2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7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2116" y="474731"/>
            <a:ext cx="7371171" cy="467139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Медицинская реабилитация </a:t>
            </a:r>
            <a:r>
              <a:rPr lang="ru-RU" sz="2400" b="1" dirty="0" err="1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наркопотребителей</a:t>
            </a: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endParaRPr lang="ru-RU" sz="2400" dirty="0">
              <a:latin typeface="Gilroy Black" panose="00000A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288" y="272620"/>
            <a:ext cx="1489914" cy="669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03" y="219211"/>
            <a:ext cx="2097206" cy="719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73213" y="1337834"/>
            <a:ext cx="6096000" cy="156966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В целях удовлетворенности пациента, решения сложных вопросов </a:t>
            </a:r>
            <a:r>
              <a:rPr lang="ru-RU" sz="2400" dirty="0" smtClean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активно </a:t>
            </a:r>
            <a:r>
              <a:rPr lang="ru-RU" sz="2400" dirty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применяются технологии телемедицинских </a:t>
            </a:r>
            <a:r>
              <a:rPr lang="ru-RU" sz="2400" dirty="0" smtClean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консультаций.</a:t>
            </a:r>
            <a:endParaRPr lang="ru-RU" sz="2400" dirty="0">
              <a:solidFill>
                <a:schemeClr val="bg1"/>
              </a:solidFill>
              <a:latin typeface="Gilroy Black" panose="00000A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15" y="1000650"/>
            <a:ext cx="3394182" cy="19068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2116" y="3025053"/>
            <a:ext cx="11307097" cy="138499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В центре оборудованы тренажерные комнаты, спортивный зал, </a:t>
            </a:r>
            <a:r>
              <a:rPr lang="ru-RU" sz="2800" dirty="0" err="1" smtClean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гипнотарий</a:t>
            </a:r>
            <a:r>
              <a:rPr lang="ru-RU" sz="2800" dirty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Gilroy Black" panose="00000A00000000000000" pitchFamily="2" charset="-52"/>
                <a:ea typeface="Times New Roman" panose="02020603050405020304" pitchFamily="18" charset="0"/>
              </a:rPr>
              <a:t>для проведения индивидуальных и групповых психотерапевтических сессий.</a:t>
            </a:r>
            <a:endParaRPr lang="ru-RU" sz="2800" dirty="0">
              <a:solidFill>
                <a:schemeClr val="bg1"/>
              </a:solidFill>
              <a:latin typeface="Gilroy Black" panose="00000A00000000000000" pitchFamily="2" charset="-52"/>
            </a:endParaRPr>
          </a:p>
        </p:txBody>
      </p:sp>
      <p:pic>
        <p:nvPicPr>
          <p:cNvPr id="10" name="Содержимое 3" descr="DSC_0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116" y="4508751"/>
            <a:ext cx="2696265" cy="1790803"/>
          </a:xfrm>
          <a:prstGeom prst="rect">
            <a:avLst/>
          </a:prstGeom>
        </p:spPr>
      </p:pic>
      <p:pic>
        <p:nvPicPr>
          <p:cNvPr id="11" name="Содержимое 5" descr="DSC_0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4438" y="4493192"/>
            <a:ext cx="2720324" cy="1806361"/>
          </a:xfrm>
          <a:prstGeom prst="rect">
            <a:avLst/>
          </a:prstGeom>
        </p:spPr>
      </p:pic>
      <p:pic>
        <p:nvPicPr>
          <p:cNvPr id="12" name="Содержимое 3" descr="DSC_00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18276" y="4508750"/>
            <a:ext cx="2696266" cy="1790803"/>
          </a:xfrm>
          <a:prstGeom prst="rect">
            <a:avLst/>
          </a:prstGeom>
        </p:spPr>
      </p:pic>
      <p:pic>
        <p:nvPicPr>
          <p:cNvPr id="13" name="Содержимое 5" descr="DSC_00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54658" y="4489124"/>
            <a:ext cx="2725814" cy="181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2116" y="474731"/>
            <a:ext cx="7371171" cy="467139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Медицинская реабилитация </a:t>
            </a:r>
            <a:r>
              <a:rPr lang="ru-RU" sz="2400" b="1" dirty="0" err="1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>наркопотребителей</a:t>
            </a:r>
            <a: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ilroy Black" panose="00000A00000000000000" pitchFamily="2" charset="-52"/>
                <a:cs typeface="Times New Roman" panose="02020603050405020304" pitchFamily="18" charset="0"/>
              </a:rPr>
            </a:br>
            <a:endParaRPr lang="ru-RU" sz="2400" dirty="0">
              <a:latin typeface="Gilroy Black" panose="00000A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288" y="272620"/>
            <a:ext cx="1489914" cy="669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880" y="247550"/>
            <a:ext cx="2097206" cy="719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2116" y="1267009"/>
            <a:ext cx="11195492" cy="4870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оказания помощи по медицинской реабилитации больным с наркологическими </a:t>
            </a:r>
            <a:r>
              <a:rPr lang="ru-RU" sz="24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заболеваниями: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решаются вопросы по содействию в трудоустройстве пациентов во взаимодействии с министерством труда и занятости Иркутской области</a:t>
            </a: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оказывается помощь пациентам в вопросах восстановления утраченных документов во взаимодействии с Управлением по вопросам миграции </a:t>
            </a: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ГУ </a:t>
            </a: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МВД России по Иркутской области, министерством социального развития, опеки и попечительства Иркутской области; </a:t>
            </a:r>
            <a:endParaRPr lang="ru-RU" sz="2200" dirty="0" smtClean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Gilroy Black" panose="00000A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оказывается помощь семьям наркозависимых во взаимодействии с органами опеки и попечительства, Комиссией по делам несовершеннолетних и защите их прав Иркутской области. </a:t>
            </a:r>
            <a:endParaRPr lang="ru-RU" sz="2200" dirty="0">
              <a:solidFill>
                <a:srgbClr val="002060"/>
              </a:solidFill>
              <a:effectLst/>
              <a:latin typeface="Gilroy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685</Words>
  <Application>Microsoft Office PowerPoint</Application>
  <PresentationFormat>Широкоэкранный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Gilroy Black</vt:lpstr>
      <vt:lpstr>Gilroy Bold</vt:lpstr>
      <vt:lpstr>Gilroy SemiBold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 Медицинская реабилитация наркопотребителей </vt:lpstr>
      <vt:lpstr> Медицинская реабилитация наркопотребителей </vt:lpstr>
      <vt:lpstr> Медицинская реабилитация наркопотребителей </vt:lpstr>
      <vt:lpstr> Медицинская реабилитация наркопотребителей </vt:lpstr>
      <vt:lpstr> Медицинская реабилитация наркопотребителей </vt:lpstr>
      <vt:lpstr> Медицинская реабилитация наркопотребителей </vt:lpstr>
      <vt:lpstr> Медицинская реабилитация наркопотребителей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реабилитация наркопотребителей</dc:title>
  <dc:creator>Горохова Марина Викторовна</dc:creator>
  <cp:lastModifiedBy>Горохова Марина Викторовна</cp:lastModifiedBy>
  <cp:revision>99</cp:revision>
  <dcterms:created xsi:type="dcterms:W3CDTF">2024-05-08T02:45:48Z</dcterms:created>
  <dcterms:modified xsi:type="dcterms:W3CDTF">2025-01-13T02:25:33Z</dcterms:modified>
</cp:coreProperties>
</file>